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62"/>
  </p:notesMasterIdLst>
  <p:sldIdLst>
    <p:sldId id="1382" r:id="rId2"/>
    <p:sldId id="1304" r:id="rId3"/>
    <p:sldId id="1344" r:id="rId4"/>
    <p:sldId id="1374" r:id="rId5"/>
    <p:sldId id="1502" r:id="rId6"/>
    <p:sldId id="1503" r:id="rId7"/>
    <p:sldId id="1504" r:id="rId8"/>
    <p:sldId id="1376" r:id="rId9"/>
    <p:sldId id="1442" r:id="rId10"/>
    <p:sldId id="1415" r:id="rId11"/>
    <p:sldId id="1416" r:id="rId12"/>
    <p:sldId id="1444" r:id="rId13"/>
    <p:sldId id="1443" r:id="rId14"/>
    <p:sldId id="1417" r:id="rId15"/>
    <p:sldId id="1418" r:id="rId16"/>
    <p:sldId id="1419" r:id="rId17"/>
    <p:sldId id="1420" r:id="rId18"/>
    <p:sldId id="1421" r:id="rId19"/>
    <p:sldId id="1422" r:id="rId20"/>
    <p:sldId id="1423" r:id="rId21"/>
    <p:sldId id="1424" r:id="rId22"/>
    <p:sldId id="1425" r:id="rId23"/>
    <p:sldId id="1426" r:id="rId24"/>
    <p:sldId id="1427" r:id="rId25"/>
    <p:sldId id="1428" r:id="rId26"/>
    <p:sldId id="1429" r:id="rId27"/>
    <p:sldId id="1430" r:id="rId28"/>
    <p:sldId id="1431" r:id="rId29"/>
    <p:sldId id="1432" r:id="rId30"/>
    <p:sldId id="1433" r:id="rId31"/>
    <p:sldId id="1434" r:id="rId32"/>
    <p:sldId id="1435" r:id="rId33"/>
    <p:sldId id="1436" r:id="rId34"/>
    <p:sldId id="1437" r:id="rId35"/>
    <p:sldId id="1438" r:id="rId36"/>
    <p:sldId id="1439" r:id="rId37"/>
    <p:sldId id="1440" r:id="rId38"/>
    <p:sldId id="1445" r:id="rId39"/>
    <p:sldId id="1505" r:id="rId40"/>
    <p:sldId id="1378" r:id="rId41"/>
    <p:sldId id="1360" r:id="rId42"/>
    <p:sldId id="1406" r:id="rId43"/>
    <p:sldId id="1386" r:id="rId44"/>
    <p:sldId id="1385" r:id="rId45"/>
    <p:sldId id="1388" r:id="rId46"/>
    <p:sldId id="1389" r:id="rId47"/>
    <p:sldId id="1390" r:id="rId48"/>
    <p:sldId id="1391" r:id="rId49"/>
    <p:sldId id="1387" r:id="rId50"/>
    <p:sldId id="1410" r:id="rId51"/>
    <p:sldId id="1407" r:id="rId52"/>
    <p:sldId id="1403" r:id="rId53"/>
    <p:sldId id="1402" r:id="rId54"/>
    <p:sldId id="1501" r:id="rId55"/>
    <p:sldId id="1393" r:id="rId56"/>
    <p:sldId id="1397" r:id="rId57"/>
    <p:sldId id="1398" r:id="rId58"/>
    <p:sldId id="1399" r:id="rId59"/>
    <p:sldId id="1400" r:id="rId60"/>
    <p:sldId id="1383" r:id="rId61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0">
          <p15:clr>
            <a:srgbClr val="A4A3A4"/>
          </p15:clr>
        </p15:guide>
        <p15:guide id="2" pos="3967">
          <p15:clr>
            <a:srgbClr val="A4A3A4"/>
          </p15:clr>
        </p15:guide>
        <p15:guide id="3" pos="521">
          <p15:clr>
            <a:srgbClr val="A4A3A4"/>
          </p15:clr>
        </p15:guide>
        <p15:guide id="4" orient="horz" pos="4183">
          <p15:clr>
            <a:srgbClr val="A4A3A4"/>
          </p15:clr>
        </p15:guide>
        <p15:guide id="5" pos="7566">
          <p15:clr>
            <a:srgbClr val="A4A3A4"/>
          </p15:clr>
        </p15:guide>
        <p15:guide id="6" pos="69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CD7"/>
    <a:srgbClr val="EF1C25"/>
    <a:srgbClr val="5FB31D"/>
    <a:srgbClr val="F08401"/>
    <a:srgbClr val="7AB3EF"/>
    <a:srgbClr val="82B1E5"/>
    <a:srgbClr val="63A1EA"/>
    <a:srgbClr val="F08300"/>
    <a:srgbClr val="EC1D25"/>
    <a:srgbClr val="68B7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7" autoAdjust="0"/>
    <p:restoredTop sz="72268" autoAdjust="0"/>
  </p:normalViewPr>
  <p:slideViewPr>
    <p:cSldViewPr>
      <p:cViewPr varScale="1">
        <p:scale>
          <a:sx n="107" d="100"/>
          <a:sy n="107" d="100"/>
        </p:scale>
        <p:origin x="72" y="174"/>
      </p:cViewPr>
      <p:guideLst>
        <p:guide orient="horz" pos="340"/>
        <p:guide pos="3967"/>
        <p:guide pos="521"/>
        <p:guide orient="horz" pos="4183"/>
        <p:guide pos="7566"/>
        <p:guide pos="6934"/>
      </p:guideLst>
    </p:cSldViewPr>
  </p:slideViewPr>
  <p:outlineViewPr>
    <p:cViewPr>
      <p:scale>
        <a:sx n="100" d="100"/>
        <a:sy n="100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2018/8/13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8394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888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1018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9139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9755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6962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0120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226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6875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3040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6615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0343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19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7427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35951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2464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5795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7593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53796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4450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66762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5401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75268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3808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7181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6955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4443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78792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9775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15424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08116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5578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2598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89350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4741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19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0478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0066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29666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19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9196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433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8842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11784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83317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18154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01852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67584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6926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22309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433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78745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17053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8663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36711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33918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97634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73132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80138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79978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2448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96717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38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0433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190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FBD33-0E80-4B03-BDEC-5ABB56D8691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705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t>2018/8/13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slide" Target="slide24.xml"/><Relationship Id="rId18" Type="http://schemas.openxmlformats.org/officeDocument/2006/relationships/slide" Target="slide29.xml"/><Relationship Id="rId26" Type="http://schemas.openxmlformats.org/officeDocument/2006/relationships/slide" Target="slide37.xml"/><Relationship Id="rId3" Type="http://schemas.openxmlformats.org/officeDocument/2006/relationships/slide" Target="slide14.xml"/><Relationship Id="rId21" Type="http://schemas.openxmlformats.org/officeDocument/2006/relationships/slide" Target="slide32.xml"/><Relationship Id="rId7" Type="http://schemas.openxmlformats.org/officeDocument/2006/relationships/slide" Target="slide18.xml"/><Relationship Id="rId12" Type="http://schemas.openxmlformats.org/officeDocument/2006/relationships/slide" Target="slide23.xml"/><Relationship Id="rId17" Type="http://schemas.openxmlformats.org/officeDocument/2006/relationships/slide" Target="slide28.xml"/><Relationship Id="rId25" Type="http://schemas.openxmlformats.org/officeDocument/2006/relationships/slide" Target="slide36.xml"/><Relationship Id="rId2" Type="http://schemas.openxmlformats.org/officeDocument/2006/relationships/notesSlide" Target="../notesSlides/notesSlide13.xml"/><Relationship Id="rId16" Type="http://schemas.openxmlformats.org/officeDocument/2006/relationships/slide" Target="slide27.xml"/><Relationship Id="rId20" Type="http://schemas.openxmlformats.org/officeDocument/2006/relationships/slide" Target="slide3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11" Type="http://schemas.openxmlformats.org/officeDocument/2006/relationships/slide" Target="slide22.xml"/><Relationship Id="rId24" Type="http://schemas.openxmlformats.org/officeDocument/2006/relationships/slide" Target="slide35.xml"/><Relationship Id="rId5" Type="http://schemas.openxmlformats.org/officeDocument/2006/relationships/slide" Target="slide16.xml"/><Relationship Id="rId15" Type="http://schemas.openxmlformats.org/officeDocument/2006/relationships/slide" Target="slide26.xml"/><Relationship Id="rId23" Type="http://schemas.openxmlformats.org/officeDocument/2006/relationships/slide" Target="slide34.xml"/><Relationship Id="rId10" Type="http://schemas.openxmlformats.org/officeDocument/2006/relationships/slide" Target="slide21.xml"/><Relationship Id="rId19" Type="http://schemas.openxmlformats.org/officeDocument/2006/relationships/slide" Target="slide30.xml"/><Relationship Id="rId4" Type="http://schemas.openxmlformats.org/officeDocument/2006/relationships/slide" Target="slide15.xml"/><Relationship Id="rId9" Type="http://schemas.openxmlformats.org/officeDocument/2006/relationships/slide" Target="slide20.xml"/><Relationship Id="rId14" Type="http://schemas.openxmlformats.org/officeDocument/2006/relationships/slide" Target="slide25.xml"/><Relationship Id="rId22" Type="http://schemas.openxmlformats.org/officeDocument/2006/relationships/slide" Target="slide33.xml"/><Relationship Id="rId27" Type="http://schemas.openxmlformats.org/officeDocument/2006/relationships/slide" Target="slide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jpe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e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eg"/><Relationship Id="rId5" Type="http://schemas.openxmlformats.org/officeDocument/2006/relationships/image" Target="../media/image1.png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/>
          <p:cNvSpPr/>
          <p:nvPr/>
        </p:nvSpPr>
        <p:spPr bwMode="auto">
          <a:xfrm>
            <a:off x="0" y="946270"/>
            <a:ext cx="11328078" cy="5332963"/>
          </a:xfrm>
          <a:custGeom>
            <a:avLst/>
            <a:gdLst>
              <a:gd name="T0" fmla="*/ 0 w 4756"/>
              <a:gd name="T1" fmla="*/ 0 h 2239"/>
              <a:gd name="T2" fmla="*/ 3897 w 4756"/>
              <a:gd name="T3" fmla="*/ 0 h 2239"/>
              <a:gd name="T4" fmla="*/ 4756 w 4756"/>
              <a:gd name="T5" fmla="*/ 1121 h 2239"/>
              <a:gd name="T6" fmla="*/ 3897 w 4756"/>
              <a:gd name="T7" fmla="*/ 2239 h 2239"/>
              <a:gd name="T8" fmla="*/ 0 w 4756"/>
              <a:gd name="T9" fmla="*/ 2239 h 2239"/>
              <a:gd name="T10" fmla="*/ 0 w 4756"/>
              <a:gd name="T11" fmla="*/ 0 h 2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56" h="2239">
                <a:moveTo>
                  <a:pt x="0" y="0"/>
                </a:moveTo>
                <a:lnTo>
                  <a:pt x="3897" y="0"/>
                </a:lnTo>
                <a:lnTo>
                  <a:pt x="4756" y="1121"/>
                </a:lnTo>
                <a:lnTo>
                  <a:pt x="3897" y="2239"/>
                </a:lnTo>
                <a:lnTo>
                  <a:pt x="0" y="2239"/>
                </a:lnTo>
                <a:lnTo>
                  <a:pt x="0" y="0"/>
                </a:lnTo>
                <a:close/>
              </a:path>
            </a:pathLst>
          </a:custGeom>
          <a:solidFill>
            <a:srgbClr val="008CD7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 dirty="0"/>
          </a:p>
        </p:txBody>
      </p:sp>
      <p:sp>
        <p:nvSpPr>
          <p:cNvPr id="18" name="Freeform 7"/>
          <p:cNvSpPr/>
          <p:nvPr/>
        </p:nvSpPr>
        <p:spPr bwMode="auto">
          <a:xfrm>
            <a:off x="5942716" y="-4087"/>
            <a:ext cx="4620789" cy="7240824"/>
          </a:xfrm>
          <a:custGeom>
            <a:avLst/>
            <a:gdLst>
              <a:gd name="T0" fmla="*/ 0 w 1940"/>
              <a:gd name="T1" fmla="*/ 0 h 3040"/>
              <a:gd name="T2" fmla="*/ 774 w 1940"/>
              <a:gd name="T3" fmla="*/ 0 h 3040"/>
              <a:gd name="T4" fmla="*/ 1938 w 1940"/>
              <a:gd name="T5" fmla="*/ 1537 h 3040"/>
              <a:gd name="T6" fmla="*/ 1940 w 1940"/>
              <a:gd name="T7" fmla="*/ 1537 h 3040"/>
              <a:gd name="T8" fmla="*/ 774 w 1940"/>
              <a:gd name="T9" fmla="*/ 3040 h 3040"/>
              <a:gd name="T10" fmla="*/ 0 w 1940"/>
              <a:gd name="T11" fmla="*/ 3040 h 3040"/>
              <a:gd name="T12" fmla="*/ 1167 w 1940"/>
              <a:gd name="T13" fmla="*/ 1537 h 3040"/>
              <a:gd name="T14" fmla="*/ 0 w 1940"/>
              <a:gd name="T15" fmla="*/ 0 h 30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40" h="3040">
                <a:moveTo>
                  <a:pt x="0" y="0"/>
                </a:moveTo>
                <a:lnTo>
                  <a:pt x="774" y="0"/>
                </a:lnTo>
                <a:lnTo>
                  <a:pt x="1938" y="1537"/>
                </a:lnTo>
                <a:lnTo>
                  <a:pt x="1940" y="1537"/>
                </a:lnTo>
                <a:lnTo>
                  <a:pt x="774" y="3040"/>
                </a:lnTo>
                <a:lnTo>
                  <a:pt x="0" y="3040"/>
                </a:lnTo>
                <a:lnTo>
                  <a:pt x="1167" y="1537"/>
                </a:lnTo>
                <a:lnTo>
                  <a:pt x="0" y="0"/>
                </a:lnTo>
                <a:close/>
              </a:path>
            </a:pathLst>
          </a:custGeom>
          <a:solidFill>
            <a:srgbClr val="82B1E5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4171220" y="2554431"/>
            <a:ext cx="3690245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6400" b="1" cap="all" spc="300" dirty="0" smtClean="0">
                <a:solidFill>
                  <a:schemeClr val="bg1"/>
                </a:solidFill>
                <a:cs typeface="Arial" panose="020B0604020202020204" pitchFamily="34" charset="0"/>
              </a:rPr>
              <a:t>行业扫描</a:t>
            </a:r>
          </a:p>
          <a:p>
            <a:pPr>
              <a:buNone/>
            </a:pPr>
            <a:r>
              <a:rPr lang="zh-CN" altLang="en-US" sz="4000" b="1" cap="all" spc="300" dirty="0" smtClean="0">
                <a:solidFill>
                  <a:schemeClr val="bg1"/>
                </a:solidFill>
                <a:cs typeface="Arial" panose="020B0604020202020204" pitchFamily="34" charset="0"/>
              </a:rPr>
              <a:t>第二季度</a:t>
            </a:r>
            <a:endParaRPr lang="zh-CN" altLang="en-US" sz="4000" b="1" cap="all" spc="3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838200" y="4466783"/>
            <a:ext cx="68183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838200" y="4507423"/>
            <a:ext cx="681831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500" cap="all" dirty="0">
                <a:solidFill>
                  <a:schemeClr val="bg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2018 competitive product analysis</a:t>
            </a:r>
            <a:endParaRPr lang="zh-CN" altLang="en-US" sz="2500" cap="all" dirty="0">
              <a:solidFill>
                <a:schemeClr val="bg1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259"/>
          <p:cNvSpPr>
            <a:spLocks noChangeArrowheads="1"/>
          </p:cNvSpPr>
          <p:nvPr/>
        </p:nvSpPr>
        <p:spPr bwMode="auto">
          <a:xfrm>
            <a:off x="452711" y="2450701"/>
            <a:ext cx="4032448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13800" cap="all" spc="3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2018</a:t>
            </a:r>
            <a:endParaRPr lang="zh-CN" altLang="en-US" sz="13800" cap="all" spc="3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30" y="494806"/>
            <a:ext cx="1960364" cy="644120"/>
          </a:xfrm>
          <a:prstGeom prst="rect">
            <a:avLst/>
          </a:prstGeom>
        </p:spPr>
      </p:pic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91215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+mn-ea"/>
                  <a:ea typeface="+mn-ea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7068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+mn-ea"/>
                  <a:ea typeface="+mn-ea"/>
                </a:rPr>
                <a:t>新功能分析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12147" y="1169501"/>
            <a:ext cx="2952932" cy="460375"/>
          </a:xfrm>
          <a:prstGeom prst="rect">
            <a:avLst/>
          </a:prstGeom>
          <a:gradFill>
            <a:gsLst>
              <a:gs pos="0">
                <a:srgbClr val="008CD7"/>
              </a:gs>
              <a:gs pos="51000">
                <a:srgbClr val="008CD7"/>
              </a:gs>
              <a:gs pos="100000">
                <a:srgbClr val="82B1E5"/>
              </a:gs>
            </a:gsLst>
            <a:lin ang="18900000" scaled="0"/>
          </a:gradFill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 dirty="0"/>
              <a:t>2.1 </a:t>
            </a:r>
            <a:r>
              <a:rPr lang="zh-CN" altLang="en-US" dirty="0"/>
              <a:t>新功能对比</a:t>
            </a:r>
            <a:endParaRPr lang="en-US" altLang="zh-CN" dirty="0"/>
          </a:p>
        </p:txBody>
      </p:sp>
      <p:grpSp>
        <p:nvGrpSpPr>
          <p:cNvPr id="20" name="组合 19"/>
          <p:cNvGrpSpPr/>
          <p:nvPr/>
        </p:nvGrpSpPr>
        <p:grpSpPr>
          <a:xfrm>
            <a:off x="1440000" y="1960141"/>
            <a:ext cx="10080000" cy="4840181"/>
            <a:chOff x="1440000" y="1960141"/>
            <a:chExt cx="10080000" cy="4840181"/>
          </a:xfrm>
        </p:grpSpPr>
        <p:sp>
          <p:nvSpPr>
            <p:cNvPr id="124" name="矩形 123"/>
            <p:cNvSpPr/>
            <p:nvPr/>
          </p:nvSpPr>
          <p:spPr>
            <a:xfrm>
              <a:off x="5040000" y="1960141"/>
              <a:ext cx="1008000" cy="360040"/>
            </a:xfrm>
            <a:prstGeom prst="rect">
              <a:avLst/>
            </a:prstGeom>
            <a:solidFill>
              <a:srgbClr val="4A91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+mn-ea"/>
                </a:rPr>
                <a:t>vivo</a:t>
              </a:r>
              <a:endParaRPr lang="zh-CN" altLang="en-US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6408000" y="1960141"/>
              <a:ext cx="1008000" cy="360040"/>
            </a:xfrm>
            <a:prstGeom prst="rect">
              <a:avLst/>
            </a:prstGeom>
            <a:solidFill>
              <a:srgbClr val="68B7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+mn-ea"/>
                </a:rPr>
                <a:t>oppo</a:t>
              </a:r>
              <a:endParaRPr lang="zh-CN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7776000" y="1960141"/>
              <a:ext cx="1008000" cy="360040"/>
            </a:xfrm>
            <a:prstGeom prst="rect">
              <a:avLst/>
            </a:prstGeom>
            <a:solidFill>
              <a:srgbClr val="EC1D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+mn-ea"/>
                </a:rPr>
                <a:t>Huawei</a:t>
              </a:r>
              <a:endParaRPr lang="zh-CN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9144000" y="1960141"/>
              <a:ext cx="1008000" cy="360040"/>
            </a:xfrm>
            <a:prstGeom prst="rect">
              <a:avLst/>
            </a:prstGeom>
            <a:solidFill>
              <a:srgbClr val="F08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+mn-ea"/>
                </a:rPr>
                <a:t>UC</a:t>
              </a:r>
              <a:endParaRPr lang="zh-CN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10512000" y="1960141"/>
              <a:ext cx="1008000" cy="360040"/>
            </a:xfrm>
            <a:prstGeom prst="rect">
              <a:avLst/>
            </a:prstGeom>
            <a:solidFill>
              <a:srgbClr val="63A1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+mn-ea"/>
                </a:rPr>
                <a:t>QQ</a:t>
              </a:r>
              <a:endParaRPr lang="zh-CN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1440000" y="1960141"/>
              <a:ext cx="90000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30332F"/>
                  </a:solidFill>
                  <a:latin typeface="+mn-ea"/>
                </a:rPr>
                <a:t>序号</a:t>
              </a:r>
            </a:p>
          </p:txBody>
        </p:sp>
        <p:sp>
          <p:nvSpPr>
            <p:cNvPr id="123" name="矩形 122"/>
            <p:cNvSpPr/>
            <p:nvPr/>
          </p:nvSpPr>
          <p:spPr>
            <a:xfrm>
              <a:off x="2520000" y="1960141"/>
              <a:ext cx="2160000" cy="3600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功能</a:t>
              </a:r>
            </a:p>
          </p:txBody>
        </p:sp>
        <p:sp>
          <p:nvSpPr>
            <p:cNvPr id="202" name="Rectangle 2"/>
            <p:cNvSpPr>
              <a:spLocks noChangeArrowheads="1"/>
            </p:cNvSpPr>
            <p:nvPr/>
          </p:nvSpPr>
          <p:spPr bwMode="auto">
            <a:xfrm>
              <a:off x="1440000" y="2480323"/>
              <a:ext cx="900000" cy="3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>
                <a:spcBef>
                  <a:spcPct val="20000"/>
                </a:spcBef>
              </a:pPr>
              <a:r>
                <a:rPr lang="en-US" altLang="zh-CN" sz="1400" dirty="0">
                  <a:latin typeface="+mn-ea"/>
                  <a:ea typeface="+mn-ea"/>
                </a:rPr>
                <a:t>1</a:t>
              </a:r>
              <a:endParaRPr lang="zh-CN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206" name="Rectangle 6"/>
            <p:cNvSpPr>
              <a:spLocks noChangeArrowheads="1"/>
            </p:cNvSpPr>
            <p:nvPr/>
          </p:nvSpPr>
          <p:spPr bwMode="auto">
            <a:xfrm>
              <a:off x="2519728" y="2480322"/>
              <a:ext cx="2160543" cy="35976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0"/>
            <a:lstStyle/>
            <a:p>
              <a:r>
                <a:rPr lang="zh-CN" altLang="en-US" sz="1400" dirty="0">
                  <a:latin typeface="+mn-ea"/>
                  <a:ea typeface="+mn-ea"/>
                </a:rPr>
                <a:t>图片、视频商业化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90" name="Rectangle 6"/>
            <p:cNvSpPr>
              <a:spLocks noChangeArrowheads="1"/>
            </p:cNvSpPr>
            <p:nvPr/>
          </p:nvSpPr>
          <p:spPr bwMode="auto">
            <a:xfrm>
              <a:off x="2520000" y="2840321"/>
              <a:ext cx="2160000" cy="36000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0"/>
            <a:lstStyle/>
            <a:p>
              <a:r>
                <a:rPr lang="zh-CN" altLang="en-US" sz="1400" dirty="0">
                  <a:latin typeface="+mn-ea"/>
                  <a:ea typeface="+mn-ea"/>
                </a:rPr>
                <a:t>搜索强化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247" name="Line 64"/>
            <p:cNvSpPr>
              <a:spLocks noChangeAspect="1" noChangeShapeType="1"/>
            </p:cNvSpPr>
            <p:nvPr/>
          </p:nvSpPr>
          <p:spPr bwMode="auto">
            <a:xfrm>
              <a:off x="1440000" y="2840322"/>
              <a:ext cx="3240000" cy="0"/>
            </a:xfrm>
            <a:prstGeom prst="line">
              <a:avLst/>
            </a:prstGeom>
            <a:noFill/>
            <a:ln w="12700" cmpd="sng">
              <a:solidFill>
                <a:srgbClr val="5FF3C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91" name="Rectangle 6"/>
            <p:cNvSpPr>
              <a:spLocks noChangeArrowheads="1"/>
            </p:cNvSpPr>
            <p:nvPr/>
          </p:nvSpPr>
          <p:spPr bwMode="auto">
            <a:xfrm>
              <a:off x="2520000" y="3200321"/>
              <a:ext cx="2160000" cy="36000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0"/>
            <a:lstStyle/>
            <a:p>
              <a:r>
                <a:rPr lang="zh-CN" altLang="en-US" sz="1400" dirty="0">
                  <a:latin typeface="+mn-ea"/>
                  <a:ea typeface="+mn-ea"/>
                </a:rPr>
                <a:t>智能预读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93" name="Rectangle 6"/>
            <p:cNvSpPr>
              <a:spLocks noChangeArrowheads="1"/>
            </p:cNvSpPr>
            <p:nvPr/>
          </p:nvSpPr>
          <p:spPr bwMode="auto">
            <a:xfrm>
              <a:off x="2520000" y="3560321"/>
              <a:ext cx="2160000" cy="36000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0"/>
            <a:lstStyle/>
            <a:p>
              <a:r>
                <a:rPr lang="zh-CN" altLang="en-US" sz="1400" dirty="0">
                  <a:latin typeface="+mn-ea"/>
                  <a:ea typeface="+mn-ea"/>
                </a:rPr>
                <a:t>酷影模式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94" name="Rectangle 6"/>
            <p:cNvSpPr>
              <a:spLocks noChangeArrowheads="1"/>
            </p:cNvSpPr>
            <p:nvPr/>
          </p:nvSpPr>
          <p:spPr bwMode="auto">
            <a:xfrm>
              <a:off x="2520000" y="3920321"/>
              <a:ext cx="2160000" cy="36000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0"/>
            <a:lstStyle/>
            <a:p>
              <a:r>
                <a:rPr lang="zh-CN" altLang="en-US" sz="1400" dirty="0">
                  <a:latin typeface="+mn-ea"/>
                  <a:ea typeface="+mn-ea"/>
                </a:rPr>
                <a:t>链接放大镜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95" name="Rectangle 6"/>
            <p:cNvSpPr>
              <a:spLocks noChangeArrowheads="1"/>
            </p:cNvSpPr>
            <p:nvPr/>
          </p:nvSpPr>
          <p:spPr bwMode="auto">
            <a:xfrm>
              <a:off x="2520000" y="4280321"/>
              <a:ext cx="2160000" cy="36000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0"/>
            <a:lstStyle/>
            <a:p>
              <a:r>
                <a:rPr lang="zh-CN" altLang="en-US" sz="1400" dirty="0">
                  <a:latin typeface="+mn-ea"/>
                  <a:ea typeface="+mn-ea"/>
                </a:rPr>
                <a:t>智能拼页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96" name="Rectangle 6"/>
            <p:cNvSpPr>
              <a:spLocks noChangeArrowheads="1"/>
            </p:cNvSpPr>
            <p:nvPr/>
          </p:nvSpPr>
          <p:spPr bwMode="auto">
            <a:xfrm>
              <a:off x="2520000" y="4640321"/>
              <a:ext cx="2160000" cy="36000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0"/>
            <a:lstStyle/>
            <a:p>
              <a:r>
                <a:rPr lang="zh-CN" altLang="en-US" sz="1400" dirty="0">
                  <a:latin typeface="+mn-ea"/>
                  <a:ea typeface="+mn-ea"/>
                </a:rPr>
                <a:t>双指缩放重排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97" name="Rectangle 6"/>
            <p:cNvSpPr>
              <a:spLocks noChangeArrowheads="1"/>
            </p:cNvSpPr>
            <p:nvPr/>
          </p:nvSpPr>
          <p:spPr bwMode="auto">
            <a:xfrm>
              <a:off x="2520000" y="5000321"/>
              <a:ext cx="2160000" cy="36000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0"/>
            <a:lstStyle/>
            <a:p>
              <a:r>
                <a:rPr lang="en-US" altLang="zh-CN" sz="1400" dirty="0">
                  <a:latin typeface="+mn-ea"/>
                  <a:ea typeface="+mn-ea"/>
                </a:rPr>
                <a:t>AR/AI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98" name="Rectangle 6"/>
            <p:cNvSpPr>
              <a:spLocks noChangeArrowheads="1"/>
            </p:cNvSpPr>
            <p:nvPr/>
          </p:nvSpPr>
          <p:spPr bwMode="auto">
            <a:xfrm>
              <a:off x="2520000" y="5360321"/>
              <a:ext cx="2160000" cy="36000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0"/>
            <a:lstStyle/>
            <a:p>
              <a:r>
                <a:rPr lang="zh-CN" altLang="en-US" sz="1400" dirty="0">
                  <a:latin typeface="+mn-ea"/>
                  <a:ea typeface="+mn-ea"/>
                </a:rPr>
                <a:t>设置主页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99" name="Rectangle 6"/>
            <p:cNvSpPr>
              <a:spLocks noChangeArrowheads="1"/>
            </p:cNvSpPr>
            <p:nvPr/>
          </p:nvSpPr>
          <p:spPr bwMode="auto">
            <a:xfrm>
              <a:off x="2520000" y="5720321"/>
              <a:ext cx="2160000" cy="36000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0"/>
            <a:lstStyle/>
            <a:p>
              <a:r>
                <a:rPr lang="zh-CN" altLang="en-US" sz="1400" dirty="0">
                  <a:latin typeface="+mn-ea"/>
                  <a:ea typeface="+mn-ea"/>
                </a:rPr>
                <a:t>应用商店入口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00" name="Rectangle 6"/>
            <p:cNvSpPr>
              <a:spLocks noChangeArrowheads="1"/>
            </p:cNvSpPr>
            <p:nvPr/>
          </p:nvSpPr>
          <p:spPr bwMode="auto">
            <a:xfrm>
              <a:off x="2520000" y="6080321"/>
              <a:ext cx="2160000" cy="36000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0"/>
            <a:lstStyle/>
            <a:p>
              <a:r>
                <a:rPr lang="zh-CN" altLang="en-US" sz="1400" dirty="0">
                  <a:latin typeface="+mn-ea"/>
                  <a:ea typeface="+mn-ea"/>
                </a:rPr>
                <a:t>小游戏入口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01" name="Rectangle 6"/>
            <p:cNvSpPr>
              <a:spLocks noChangeArrowheads="1"/>
            </p:cNvSpPr>
            <p:nvPr/>
          </p:nvSpPr>
          <p:spPr bwMode="auto">
            <a:xfrm>
              <a:off x="2520000" y="6440321"/>
              <a:ext cx="2160000" cy="36000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0"/>
            <a:lstStyle/>
            <a:p>
              <a:r>
                <a:rPr lang="zh-CN" altLang="zh-CN" sz="1400" dirty="0">
                  <a:latin typeface="+mn-ea"/>
                  <a:ea typeface="+mn-ea"/>
                </a:rPr>
                <a:t>用户帮助</a:t>
              </a:r>
            </a:p>
          </p:txBody>
        </p:sp>
        <p:sp>
          <p:nvSpPr>
            <p:cNvPr id="102" name="Line 64"/>
            <p:cNvSpPr>
              <a:spLocks noChangeAspect="1" noChangeShapeType="1"/>
            </p:cNvSpPr>
            <p:nvPr/>
          </p:nvSpPr>
          <p:spPr bwMode="auto">
            <a:xfrm>
              <a:off x="1440000" y="3200322"/>
              <a:ext cx="3240000" cy="0"/>
            </a:xfrm>
            <a:prstGeom prst="line">
              <a:avLst/>
            </a:prstGeom>
            <a:noFill/>
            <a:ln w="12700" cmpd="sng">
              <a:solidFill>
                <a:srgbClr val="5FF3C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03" name="Line 64"/>
            <p:cNvSpPr>
              <a:spLocks noChangeAspect="1" noChangeShapeType="1"/>
            </p:cNvSpPr>
            <p:nvPr/>
          </p:nvSpPr>
          <p:spPr bwMode="auto">
            <a:xfrm>
              <a:off x="1440000" y="3560322"/>
              <a:ext cx="3240000" cy="0"/>
            </a:xfrm>
            <a:prstGeom prst="line">
              <a:avLst/>
            </a:prstGeom>
            <a:noFill/>
            <a:ln w="12700" cmpd="sng">
              <a:solidFill>
                <a:srgbClr val="5FF3C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04" name="Line 64"/>
            <p:cNvSpPr>
              <a:spLocks noChangeAspect="1" noChangeShapeType="1"/>
            </p:cNvSpPr>
            <p:nvPr/>
          </p:nvSpPr>
          <p:spPr bwMode="auto">
            <a:xfrm>
              <a:off x="1440000" y="3920322"/>
              <a:ext cx="3240000" cy="0"/>
            </a:xfrm>
            <a:prstGeom prst="line">
              <a:avLst/>
            </a:prstGeom>
            <a:noFill/>
            <a:ln w="12700" cmpd="sng">
              <a:solidFill>
                <a:srgbClr val="5FF3C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05" name="Line 64"/>
            <p:cNvSpPr>
              <a:spLocks noChangeAspect="1" noChangeShapeType="1"/>
            </p:cNvSpPr>
            <p:nvPr/>
          </p:nvSpPr>
          <p:spPr bwMode="auto">
            <a:xfrm>
              <a:off x="1440000" y="4280322"/>
              <a:ext cx="3240000" cy="0"/>
            </a:xfrm>
            <a:prstGeom prst="line">
              <a:avLst/>
            </a:prstGeom>
            <a:noFill/>
            <a:ln w="12700" cmpd="sng">
              <a:solidFill>
                <a:srgbClr val="5FF3C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06" name="Line 64"/>
            <p:cNvSpPr>
              <a:spLocks noChangeAspect="1" noChangeShapeType="1"/>
            </p:cNvSpPr>
            <p:nvPr/>
          </p:nvSpPr>
          <p:spPr bwMode="auto">
            <a:xfrm>
              <a:off x="1440000" y="4640322"/>
              <a:ext cx="3240000" cy="0"/>
            </a:xfrm>
            <a:prstGeom prst="line">
              <a:avLst/>
            </a:prstGeom>
            <a:noFill/>
            <a:ln w="12700" cmpd="sng">
              <a:solidFill>
                <a:srgbClr val="5FF3C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07" name="Line 64"/>
            <p:cNvSpPr>
              <a:spLocks noChangeAspect="1" noChangeShapeType="1"/>
            </p:cNvSpPr>
            <p:nvPr/>
          </p:nvSpPr>
          <p:spPr bwMode="auto">
            <a:xfrm>
              <a:off x="1440000" y="5000322"/>
              <a:ext cx="3240000" cy="0"/>
            </a:xfrm>
            <a:prstGeom prst="line">
              <a:avLst/>
            </a:prstGeom>
            <a:noFill/>
            <a:ln w="12700" cmpd="sng">
              <a:solidFill>
                <a:srgbClr val="5FF3C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08" name="Line 64"/>
            <p:cNvSpPr>
              <a:spLocks noChangeAspect="1" noChangeShapeType="1"/>
            </p:cNvSpPr>
            <p:nvPr/>
          </p:nvSpPr>
          <p:spPr bwMode="auto">
            <a:xfrm>
              <a:off x="1440000" y="5360322"/>
              <a:ext cx="3240000" cy="0"/>
            </a:xfrm>
            <a:prstGeom prst="line">
              <a:avLst/>
            </a:prstGeom>
            <a:noFill/>
            <a:ln w="12700" cmpd="sng">
              <a:solidFill>
                <a:srgbClr val="5FF3C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09" name="Line 64"/>
            <p:cNvSpPr>
              <a:spLocks noChangeAspect="1" noChangeShapeType="1"/>
            </p:cNvSpPr>
            <p:nvPr/>
          </p:nvSpPr>
          <p:spPr bwMode="auto">
            <a:xfrm>
              <a:off x="1440000" y="5720322"/>
              <a:ext cx="3240000" cy="0"/>
            </a:xfrm>
            <a:prstGeom prst="line">
              <a:avLst/>
            </a:prstGeom>
            <a:noFill/>
            <a:ln w="12700" cmpd="sng">
              <a:solidFill>
                <a:srgbClr val="5FF3C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10" name="Line 64"/>
            <p:cNvSpPr>
              <a:spLocks noChangeAspect="1" noChangeShapeType="1"/>
            </p:cNvSpPr>
            <p:nvPr/>
          </p:nvSpPr>
          <p:spPr bwMode="auto">
            <a:xfrm>
              <a:off x="1440000" y="6080322"/>
              <a:ext cx="3240000" cy="0"/>
            </a:xfrm>
            <a:prstGeom prst="line">
              <a:avLst/>
            </a:prstGeom>
            <a:noFill/>
            <a:ln w="12700" cmpd="sng">
              <a:solidFill>
                <a:srgbClr val="5FF3C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11" name="Line 64"/>
            <p:cNvSpPr>
              <a:spLocks noChangeAspect="1" noChangeShapeType="1"/>
            </p:cNvSpPr>
            <p:nvPr/>
          </p:nvSpPr>
          <p:spPr bwMode="auto">
            <a:xfrm>
              <a:off x="1440000" y="6440322"/>
              <a:ext cx="3240000" cy="0"/>
            </a:xfrm>
            <a:prstGeom prst="line">
              <a:avLst/>
            </a:prstGeom>
            <a:noFill/>
            <a:ln w="12700" cmpd="sng">
              <a:solidFill>
                <a:srgbClr val="5FF3C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13" name="Rectangle 2"/>
            <p:cNvSpPr>
              <a:spLocks noChangeArrowheads="1"/>
            </p:cNvSpPr>
            <p:nvPr/>
          </p:nvSpPr>
          <p:spPr bwMode="auto">
            <a:xfrm>
              <a:off x="1440000" y="2840322"/>
              <a:ext cx="900000" cy="3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>
                <a:spcBef>
                  <a:spcPct val="20000"/>
                </a:spcBef>
              </a:pPr>
              <a:r>
                <a:rPr lang="en-US" altLang="zh-CN" sz="1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2</a:t>
              </a:r>
              <a:endParaRPr lang="zh-CN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14" name="Rectangle 2"/>
            <p:cNvSpPr>
              <a:spLocks noChangeArrowheads="1"/>
            </p:cNvSpPr>
            <p:nvPr/>
          </p:nvSpPr>
          <p:spPr bwMode="auto">
            <a:xfrm>
              <a:off x="1440000" y="3200322"/>
              <a:ext cx="900000" cy="3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>
                <a:spcBef>
                  <a:spcPct val="20000"/>
                </a:spcBef>
              </a:pPr>
              <a:r>
                <a:rPr lang="en-US" altLang="zh-CN" sz="1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3</a:t>
              </a:r>
              <a:endParaRPr lang="zh-CN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15" name="Rectangle 2"/>
            <p:cNvSpPr>
              <a:spLocks noChangeArrowheads="1"/>
            </p:cNvSpPr>
            <p:nvPr/>
          </p:nvSpPr>
          <p:spPr bwMode="auto">
            <a:xfrm>
              <a:off x="1440000" y="3560322"/>
              <a:ext cx="900000" cy="3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>
                <a:spcBef>
                  <a:spcPct val="20000"/>
                </a:spcBef>
              </a:pPr>
              <a:r>
                <a:rPr lang="en-US" altLang="zh-CN" sz="1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4</a:t>
              </a:r>
              <a:endParaRPr lang="zh-CN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16" name="Rectangle 2"/>
            <p:cNvSpPr>
              <a:spLocks noChangeArrowheads="1"/>
            </p:cNvSpPr>
            <p:nvPr/>
          </p:nvSpPr>
          <p:spPr bwMode="auto">
            <a:xfrm>
              <a:off x="1440000" y="3920322"/>
              <a:ext cx="900000" cy="3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>
                <a:spcBef>
                  <a:spcPct val="20000"/>
                </a:spcBef>
              </a:pPr>
              <a:r>
                <a:rPr lang="en-US" altLang="zh-CN" sz="1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5</a:t>
              </a:r>
              <a:endParaRPr lang="zh-CN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17" name="Rectangle 2"/>
            <p:cNvSpPr>
              <a:spLocks noChangeArrowheads="1"/>
            </p:cNvSpPr>
            <p:nvPr/>
          </p:nvSpPr>
          <p:spPr bwMode="auto">
            <a:xfrm>
              <a:off x="1440000" y="4280322"/>
              <a:ext cx="900000" cy="3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>
                <a:spcBef>
                  <a:spcPct val="20000"/>
                </a:spcBef>
              </a:pPr>
              <a:r>
                <a:rPr lang="en-US" altLang="zh-CN" sz="1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6</a:t>
              </a:r>
              <a:endParaRPr lang="zh-CN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18" name="Rectangle 2"/>
            <p:cNvSpPr>
              <a:spLocks noChangeArrowheads="1"/>
            </p:cNvSpPr>
            <p:nvPr/>
          </p:nvSpPr>
          <p:spPr bwMode="auto">
            <a:xfrm>
              <a:off x="1440000" y="4640322"/>
              <a:ext cx="900000" cy="3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>
                <a:spcBef>
                  <a:spcPct val="20000"/>
                </a:spcBef>
              </a:pPr>
              <a:r>
                <a:rPr lang="en-US" altLang="zh-CN" sz="1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7</a:t>
              </a:r>
              <a:endParaRPr lang="zh-CN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19" name="Rectangle 2"/>
            <p:cNvSpPr>
              <a:spLocks noChangeArrowheads="1"/>
            </p:cNvSpPr>
            <p:nvPr/>
          </p:nvSpPr>
          <p:spPr bwMode="auto">
            <a:xfrm>
              <a:off x="1440000" y="5000322"/>
              <a:ext cx="900000" cy="3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>
                <a:spcBef>
                  <a:spcPct val="20000"/>
                </a:spcBef>
              </a:pPr>
              <a:r>
                <a:rPr lang="en-US" altLang="zh-CN" sz="1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8</a:t>
              </a:r>
              <a:endParaRPr lang="zh-CN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20" name="Rectangle 2"/>
            <p:cNvSpPr>
              <a:spLocks noChangeArrowheads="1"/>
            </p:cNvSpPr>
            <p:nvPr/>
          </p:nvSpPr>
          <p:spPr bwMode="auto">
            <a:xfrm>
              <a:off x="1440000" y="5360322"/>
              <a:ext cx="900000" cy="3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>
                <a:spcBef>
                  <a:spcPct val="20000"/>
                </a:spcBef>
              </a:pPr>
              <a:r>
                <a:rPr lang="en-US" altLang="zh-CN" sz="1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9</a:t>
              </a:r>
              <a:endParaRPr lang="zh-CN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21" name="Rectangle 2"/>
            <p:cNvSpPr>
              <a:spLocks noChangeArrowheads="1"/>
            </p:cNvSpPr>
            <p:nvPr/>
          </p:nvSpPr>
          <p:spPr bwMode="auto">
            <a:xfrm>
              <a:off x="1440000" y="5720322"/>
              <a:ext cx="900000" cy="3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>
                <a:spcBef>
                  <a:spcPct val="20000"/>
                </a:spcBef>
              </a:pPr>
              <a:r>
                <a:rPr lang="en-US" altLang="zh-CN" sz="1400" dirty="0">
                  <a:latin typeface="+mn-ea"/>
                  <a:ea typeface="+mn-ea"/>
                </a:rPr>
                <a:t>10</a:t>
              </a:r>
              <a:endParaRPr lang="zh-CN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26" name="Rectangle 2"/>
            <p:cNvSpPr>
              <a:spLocks noChangeArrowheads="1"/>
            </p:cNvSpPr>
            <p:nvPr/>
          </p:nvSpPr>
          <p:spPr bwMode="auto">
            <a:xfrm>
              <a:off x="1440000" y="6080322"/>
              <a:ext cx="900000" cy="3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>
                <a:spcBef>
                  <a:spcPct val="20000"/>
                </a:spcBef>
              </a:pPr>
              <a:r>
                <a:rPr lang="en-US" altLang="zh-CN" sz="1400" dirty="0">
                  <a:latin typeface="+mn-ea"/>
                  <a:ea typeface="+mn-ea"/>
                </a:rPr>
                <a:t>11</a:t>
              </a:r>
              <a:endParaRPr lang="zh-CN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30" name="Rectangle 2"/>
            <p:cNvSpPr>
              <a:spLocks noChangeArrowheads="1"/>
            </p:cNvSpPr>
            <p:nvPr/>
          </p:nvSpPr>
          <p:spPr bwMode="auto">
            <a:xfrm>
              <a:off x="1440000" y="6440322"/>
              <a:ext cx="900000" cy="3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>
                <a:spcBef>
                  <a:spcPct val="20000"/>
                </a:spcBef>
              </a:pPr>
              <a:r>
                <a:rPr lang="en-US" altLang="zh-CN" sz="1400" dirty="0">
                  <a:latin typeface="+mn-ea"/>
                  <a:ea typeface="+mn-ea"/>
                </a:rPr>
                <a:t>12</a:t>
              </a:r>
              <a:endParaRPr lang="zh-CN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339" name="Rectangle 6"/>
            <p:cNvSpPr>
              <a:spLocks noChangeArrowheads="1"/>
            </p:cNvSpPr>
            <p:nvPr/>
          </p:nvSpPr>
          <p:spPr bwMode="auto">
            <a:xfrm>
              <a:off x="10512000" y="3560321"/>
              <a:ext cx="1008000" cy="36000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47" name="Rectangle 6"/>
            <p:cNvSpPr>
              <a:spLocks noChangeArrowheads="1"/>
            </p:cNvSpPr>
            <p:nvPr/>
          </p:nvSpPr>
          <p:spPr bwMode="auto">
            <a:xfrm>
              <a:off x="10512000" y="6440321"/>
              <a:ext cx="1008000" cy="36000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40" name="Rectangle 6"/>
            <p:cNvSpPr>
              <a:spLocks noChangeArrowheads="1"/>
            </p:cNvSpPr>
            <p:nvPr/>
          </p:nvSpPr>
          <p:spPr bwMode="auto">
            <a:xfrm>
              <a:off x="10512000" y="3920321"/>
              <a:ext cx="1008000" cy="36000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41" name="Rectangle 6"/>
            <p:cNvSpPr>
              <a:spLocks noChangeArrowheads="1"/>
            </p:cNvSpPr>
            <p:nvPr/>
          </p:nvSpPr>
          <p:spPr bwMode="auto">
            <a:xfrm>
              <a:off x="10512000" y="4280321"/>
              <a:ext cx="1008000" cy="36000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42" name="Rectangle 6"/>
            <p:cNvSpPr>
              <a:spLocks noChangeArrowheads="1"/>
            </p:cNvSpPr>
            <p:nvPr/>
          </p:nvSpPr>
          <p:spPr bwMode="auto">
            <a:xfrm>
              <a:off x="10512000" y="4640321"/>
              <a:ext cx="1008000" cy="36000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43" name="Rectangle 6"/>
            <p:cNvSpPr>
              <a:spLocks noChangeArrowheads="1"/>
            </p:cNvSpPr>
            <p:nvPr/>
          </p:nvSpPr>
          <p:spPr bwMode="auto">
            <a:xfrm>
              <a:off x="10512000" y="5000321"/>
              <a:ext cx="1008000" cy="36000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44" name="Rectangle 6"/>
            <p:cNvSpPr>
              <a:spLocks noChangeArrowheads="1"/>
            </p:cNvSpPr>
            <p:nvPr/>
          </p:nvSpPr>
          <p:spPr bwMode="auto">
            <a:xfrm>
              <a:off x="10512000" y="5360321"/>
              <a:ext cx="1008000" cy="36000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45" name="Rectangle 6"/>
            <p:cNvSpPr>
              <a:spLocks noChangeArrowheads="1"/>
            </p:cNvSpPr>
            <p:nvPr/>
          </p:nvSpPr>
          <p:spPr bwMode="auto">
            <a:xfrm>
              <a:off x="10512000" y="5720321"/>
              <a:ext cx="1008000" cy="36000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46" name="Rectangle 6"/>
            <p:cNvSpPr>
              <a:spLocks noChangeArrowheads="1"/>
            </p:cNvSpPr>
            <p:nvPr/>
          </p:nvSpPr>
          <p:spPr bwMode="auto">
            <a:xfrm>
              <a:off x="10512000" y="6080321"/>
              <a:ext cx="1008000" cy="36000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16" name="Rectangle 6"/>
            <p:cNvSpPr>
              <a:spLocks noChangeArrowheads="1"/>
            </p:cNvSpPr>
            <p:nvPr/>
          </p:nvSpPr>
          <p:spPr bwMode="auto">
            <a:xfrm>
              <a:off x="9144000" y="3560321"/>
              <a:ext cx="1008000" cy="3600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24" name="Rectangle 6"/>
            <p:cNvSpPr>
              <a:spLocks noChangeArrowheads="1"/>
            </p:cNvSpPr>
            <p:nvPr/>
          </p:nvSpPr>
          <p:spPr bwMode="auto">
            <a:xfrm>
              <a:off x="9144000" y="6440321"/>
              <a:ext cx="1008000" cy="3600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17" name="Rectangle 6"/>
            <p:cNvSpPr>
              <a:spLocks noChangeArrowheads="1"/>
            </p:cNvSpPr>
            <p:nvPr/>
          </p:nvSpPr>
          <p:spPr bwMode="auto">
            <a:xfrm>
              <a:off x="9144000" y="3920321"/>
              <a:ext cx="1008000" cy="3600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18" name="Rectangle 6"/>
            <p:cNvSpPr>
              <a:spLocks noChangeArrowheads="1"/>
            </p:cNvSpPr>
            <p:nvPr/>
          </p:nvSpPr>
          <p:spPr bwMode="auto">
            <a:xfrm>
              <a:off x="9144000" y="4280321"/>
              <a:ext cx="1008000" cy="3600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19" name="Rectangle 6"/>
            <p:cNvSpPr>
              <a:spLocks noChangeArrowheads="1"/>
            </p:cNvSpPr>
            <p:nvPr/>
          </p:nvSpPr>
          <p:spPr bwMode="auto">
            <a:xfrm>
              <a:off x="9144000" y="4640321"/>
              <a:ext cx="1008000" cy="3600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20" name="Rectangle 6"/>
            <p:cNvSpPr>
              <a:spLocks noChangeArrowheads="1"/>
            </p:cNvSpPr>
            <p:nvPr/>
          </p:nvSpPr>
          <p:spPr bwMode="auto">
            <a:xfrm>
              <a:off x="9144000" y="5000321"/>
              <a:ext cx="1008000" cy="3600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21" name="Rectangle 6"/>
            <p:cNvSpPr>
              <a:spLocks noChangeArrowheads="1"/>
            </p:cNvSpPr>
            <p:nvPr/>
          </p:nvSpPr>
          <p:spPr bwMode="auto">
            <a:xfrm>
              <a:off x="9144000" y="5360321"/>
              <a:ext cx="1008000" cy="3600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22" name="Rectangle 6"/>
            <p:cNvSpPr>
              <a:spLocks noChangeArrowheads="1"/>
            </p:cNvSpPr>
            <p:nvPr/>
          </p:nvSpPr>
          <p:spPr bwMode="auto">
            <a:xfrm>
              <a:off x="9144000" y="5720321"/>
              <a:ext cx="1008000" cy="3600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23" name="Rectangle 6"/>
            <p:cNvSpPr>
              <a:spLocks noChangeArrowheads="1"/>
            </p:cNvSpPr>
            <p:nvPr/>
          </p:nvSpPr>
          <p:spPr bwMode="auto">
            <a:xfrm>
              <a:off x="9144000" y="6080321"/>
              <a:ext cx="1008000" cy="3600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290" name="Rectangle 6"/>
            <p:cNvSpPr>
              <a:spLocks noChangeArrowheads="1"/>
            </p:cNvSpPr>
            <p:nvPr/>
          </p:nvSpPr>
          <p:spPr bwMode="auto">
            <a:xfrm>
              <a:off x="7776000" y="6440321"/>
              <a:ext cx="1008000" cy="360000"/>
            </a:xfrm>
            <a:prstGeom prst="rect">
              <a:avLst/>
            </a:prstGeom>
            <a:solidFill>
              <a:srgbClr val="FF97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283" name="Rectangle 6"/>
            <p:cNvSpPr>
              <a:spLocks noChangeArrowheads="1"/>
            </p:cNvSpPr>
            <p:nvPr/>
          </p:nvSpPr>
          <p:spPr bwMode="auto">
            <a:xfrm>
              <a:off x="7776000" y="3920321"/>
              <a:ext cx="1008000" cy="360000"/>
            </a:xfrm>
            <a:prstGeom prst="rect">
              <a:avLst/>
            </a:prstGeom>
            <a:solidFill>
              <a:srgbClr val="FF97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284" name="Rectangle 6"/>
            <p:cNvSpPr>
              <a:spLocks noChangeArrowheads="1"/>
            </p:cNvSpPr>
            <p:nvPr/>
          </p:nvSpPr>
          <p:spPr bwMode="auto">
            <a:xfrm>
              <a:off x="7776000" y="4280321"/>
              <a:ext cx="1008000" cy="360000"/>
            </a:xfrm>
            <a:prstGeom prst="rect">
              <a:avLst/>
            </a:prstGeom>
            <a:solidFill>
              <a:srgbClr val="FF97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zh-CN" sz="1400" dirty="0">
                  <a:latin typeface="+mn-ea"/>
                  <a:ea typeface="+mn-ea"/>
                </a:rPr>
                <a:t>无</a:t>
              </a:r>
            </a:p>
          </p:txBody>
        </p:sp>
        <p:sp>
          <p:nvSpPr>
            <p:cNvPr id="285" name="Rectangle 6"/>
            <p:cNvSpPr>
              <a:spLocks noChangeArrowheads="1"/>
            </p:cNvSpPr>
            <p:nvPr/>
          </p:nvSpPr>
          <p:spPr bwMode="auto">
            <a:xfrm>
              <a:off x="7776000" y="4640321"/>
              <a:ext cx="1008000" cy="360000"/>
            </a:xfrm>
            <a:prstGeom prst="rect">
              <a:avLst/>
            </a:prstGeom>
            <a:solidFill>
              <a:srgbClr val="FF97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286" name="Rectangle 6"/>
            <p:cNvSpPr>
              <a:spLocks noChangeArrowheads="1"/>
            </p:cNvSpPr>
            <p:nvPr/>
          </p:nvSpPr>
          <p:spPr bwMode="auto">
            <a:xfrm>
              <a:off x="7776000" y="5000321"/>
              <a:ext cx="1008000" cy="360000"/>
            </a:xfrm>
            <a:prstGeom prst="rect">
              <a:avLst/>
            </a:prstGeom>
            <a:solidFill>
              <a:srgbClr val="FF97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287" name="Rectangle 6"/>
            <p:cNvSpPr>
              <a:spLocks noChangeArrowheads="1"/>
            </p:cNvSpPr>
            <p:nvPr/>
          </p:nvSpPr>
          <p:spPr bwMode="auto">
            <a:xfrm>
              <a:off x="7776000" y="5360321"/>
              <a:ext cx="1008000" cy="360000"/>
            </a:xfrm>
            <a:prstGeom prst="rect">
              <a:avLst/>
            </a:prstGeom>
            <a:solidFill>
              <a:srgbClr val="FF97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288" name="Rectangle 6"/>
            <p:cNvSpPr>
              <a:spLocks noChangeArrowheads="1"/>
            </p:cNvSpPr>
            <p:nvPr/>
          </p:nvSpPr>
          <p:spPr bwMode="auto">
            <a:xfrm>
              <a:off x="7776000" y="5720321"/>
              <a:ext cx="1008000" cy="360000"/>
            </a:xfrm>
            <a:prstGeom prst="rect">
              <a:avLst/>
            </a:prstGeom>
            <a:solidFill>
              <a:srgbClr val="FF97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289" name="Rectangle 6"/>
            <p:cNvSpPr>
              <a:spLocks noChangeArrowheads="1"/>
            </p:cNvSpPr>
            <p:nvPr/>
          </p:nvSpPr>
          <p:spPr bwMode="auto">
            <a:xfrm>
              <a:off x="7776000" y="6080321"/>
              <a:ext cx="1008000" cy="360000"/>
            </a:xfrm>
            <a:prstGeom prst="rect">
              <a:avLst/>
            </a:prstGeom>
            <a:solidFill>
              <a:srgbClr val="FF97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84" name="Rectangle 6"/>
            <p:cNvSpPr>
              <a:spLocks noChangeArrowheads="1"/>
            </p:cNvSpPr>
            <p:nvPr/>
          </p:nvSpPr>
          <p:spPr bwMode="auto">
            <a:xfrm>
              <a:off x="6408000" y="6440321"/>
              <a:ext cx="1008000" cy="360000"/>
            </a:xfrm>
            <a:prstGeom prst="rect">
              <a:avLst/>
            </a:prstGeom>
            <a:solidFill>
              <a:srgbClr val="E2FFA7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77" name="Rectangle 6"/>
            <p:cNvSpPr>
              <a:spLocks noChangeArrowheads="1"/>
            </p:cNvSpPr>
            <p:nvPr/>
          </p:nvSpPr>
          <p:spPr bwMode="auto">
            <a:xfrm>
              <a:off x="6408000" y="3920321"/>
              <a:ext cx="1008000" cy="360000"/>
            </a:xfrm>
            <a:prstGeom prst="rect">
              <a:avLst/>
            </a:prstGeom>
            <a:solidFill>
              <a:srgbClr val="E2FFA7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78" name="Rectangle 6"/>
            <p:cNvSpPr>
              <a:spLocks noChangeArrowheads="1"/>
            </p:cNvSpPr>
            <p:nvPr/>
          </p:nvSpPr>
          <p:spPr bwMode="auto">
            <a:xfrm>
              <a:off x="6408000" y="4280321"/>
              <a:ext cx="1008000" cy="360000"/>
            </a:xfrm>
            <a:prstGeom prst="rect">
              <a:avLst/>
            </a:prstGeom>
            <a:solidFill>
              <a:srgbClr val="E2FFA7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zh-CN" sz="1400" dirty="0">
                  <a:latin typeface="+mn-ea"/>
                  <a:ea typeface="+mn-ea"/>
                </a:rPr>
                <a:t>无</a:t>
              </a:r>
            </a:p>
          </p:txBody>
        </p:sp>
        <p:sp>
          <p:nvSpPr>
            <p:cNvPr id="179" name="Rectangle 6"/>
            <p:cNvSpPr>
              <a:spLocks noChangeArrowheads="1"/>
            </p:cNvSpPr>
            <p:nvPr/>
          </p:nvSpPr>
          <p:spPr bwMode="auto">
            <a:xfrm>
              <a:off x="6408000" y="4640321"/>
              <a:ext cx="1008000" cy="360000"/>
            </a:xfrm>
            <a:prstGeom prst="rect">
              <a:avLst/>
            </a:prstGeom>
            <a:solidFill>
              <a:srgbClr val="E2FFA7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80" name="Rectangle 6"/>
            <p:cNvSpPr>
              <a:spLocks noChangeArrowheads="1"/>
            </p:cNvSpPr>
            <p:nvPr/>
          </p:nvSpPr>
          <p:spPr bwMode="auto">
            <a:xfrm>
              <a:off x="6408000" y="5000321"/>
              <a:ext cx="1008000" cy="360000"/>
            </a:xfrm>
            <a:prstGeom prst="rect">
              <a:avLst/>
            </a:prstGeom>
            <a:solidFill>
              <a:srgbClr val="E2FFA7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81" name="Rectangle 6"/>
            <p:cNvSpPr>
              <a:spLocks noChangeArrowheads="1"/>
            </p:cNvSpPr>
            <p:nvPr/>
          </p:nvSpPr>
          <p:spPr bwMode="auto">
            <a:xfrm>
              <a:off x="6408000" y="5360321"/>
              <a:ext cx="1008000" cy="360000"/>
            </a:xfrm>
            <a:prstGeom prst="rect">
              <a:avLst/>
            </a:prstGeom>
            <a:solidFill>
              <a:srgbClr val="E2FFA7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82" name="Rectangle 6"/>
            <p:cNvSpPr>
              <a:spLocks noChangeArrowheads="1"/>
            </p:cNvSpPr>
            <p:nvPr/>
          </p:nvSpPr>
          <p:spPr bwMode="auto">
            <a:xfrm>
              <a:off x="6408000" y="5720321"/>
              <a:ext cx="1008000" cy="360000"/>
            </a:xfrm>
            <a:prstGeom prst="rect">
              <a:avLst/>
            </a:prstGeom>
            <a:solidFill>
              <a:srgbClr val="E2FFA7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83" name="Rectangle 6"/>
            <p:cNvSpPr>
              <a:spLocks noChangeArrowheads="1"/>
            </p:cNvSpPr>
            <p:nvPr/>
          </p:nvSpPr>
          <p:spPr bwMode="auto">
            <a:xfrm>
              <a:off x="6408000" y="6080321"/>
              <a:ext cx="1008000" cy="360000"/>
            </a:xfrm>
            <a:prstGeom prst="rect">
              <a:avLst/>
            </a:prstGeom>
            <a:solidFill>
              <a:srgbClr val="E2FFA7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44" name="Rectangle 6"/>
            <p:cNvSpPr>
              <a:spLocks noChangeArrowheads="1"/>
            </p:cNvSpPr>
            <p:nvPr/>
          </p:nvSpPr>
          <p:spPr bwMode="auto">
            <a:xfrm>
              <a:off x="5040000" y="6440321"/>
              <a:ext cx="1008000" cy="360000"/>
            </a:xfrm>
            <a:prstGeom prst="rect">
              <a:avLst/>
            </a:prstGeom>
            <a:solidFill>
              <a:srgbClr val="97BEE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37" name="Rectangle 6"/>
            <p:cNvSpPr>
              <a:spLocks noChangeArrowheads="1"/>
            </p:cNvSpPr>
            <p:nvPr/>
          </p:nvSpPr>
          <p:spPr bwMode="auto">
            <a:xfrm>
              <a:off x="5040000" y="3920321"/>
              <a:ext cx="1008000" cy="360000"/>
            </a:xfrm>
            <a:prstGeom prst="rect">
              <a:avLst/>
            </a:prstGeom>
            <a:solidFill>
              <a:srgbClr val="97BEE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38" name="Rectangle 6"/>
            <p:cNvSpPr>
              <a:spLocks noChangeArrowheads="1"/>
            </p:cNvSpPr>
            <p:nvPr/>
          </p:nvSpPr>
          <p:spPr bwMode="auto">
            <a:xfrm>
              <a:off x="5040000" y="4280321"/>
              <a:ext cx="1008000" cy="360000"/>
            </a:xfrm>
            <a:prstGeom prst="rect">
              <a:avLst/>
            </a:prstGeom>
            <a:solidFill>
              <a:srgbClr val="97BEE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39" name="Rectangle 6"/>
            <p:cNvSpPr>
              <a:spLocks noChangeArrowheads="1"/>
            </p:cNvSpPr>
            <p:nvPr/>
          </p:nvSpPr>
          <p:spPr bwMode="auto">
            <a:xfrm>
              <a:off x="5040000" y="4640321"/>
              <a:ext cx="1008000" cy="360000"/>
            </a:xfrm>
            <a:prstGeom prst="rect">
              <a:avLst/>
            </a:prstGeom>
            <a:solidFill>
              <a:srgbClr val="97BEE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40" name="Rectangle 6"/>
            <p:cNvSpPr>
              <a:spLocks noChangeArrowheads="1"/>
            </p:cNvSpPr>
            <p:nvPr/>
          </p:nvSpPr>
          <p:spPr bwMode="auto">
            <a:xfrm>
              <a:off x="5040000" y="5000321"/>
              <a:ext cx="1008000" cy="360000"/>
            </a:xfrm>
            <a:prstGeom prst="rect">
              <a:avLst/>
            </a:prstGeom>
            <a:solidFill>
              <a:srgbClr val="97BEE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41" name="Rectangle 6"/>
            <p:cNvSpPr>
              <a:spLocks noChangeArrowheads="1"/>
            </p:cNvSpPr>
            <p:nvPr/>
          </p:nvSpPr>
          <p:spPr bwMode="auto">
            <a:xfrm>
              <a:off x="5040000" y="5360321"/>
              <a:ext cx="1008000" cy="360000"/>
            </a:xfrm>
            <a:prstGeom prst="rect">
              <a:avLst/>
            </a:prstGeom>
            <a:solidFill>
              <a:srgbClr val="97BEE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42" name="Rectangle 6"/>
            <p:cNvSpPr>
              <a:spLocks noChangeArrowheads="1"/>
            </p:cNvSpPr>
            <p:nvPr/>
          </p:nvSpPr>
          <p:spPr bwMode="auto">
            <a:xfrm>
              <a:off x="5040000" y="5720321"/>
              <a:ext cx="1008000" cy="360000"/>
            </a:xfrm>
            <a:prstGeom prst="rect">
              <a:avLst/>
            </a:prstGeom>
            <a:solidFill>
              <a:srgbClr val="97BEE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43" name="Rectangle 6"/>
            <p:cNvSpPr>
              <a:spLocks noChangeArrowheads="1"/>
            </p:cNvSpPr>
            <p:nvPr/>
          </p:nvSpPr>
          <p:spPr bwMode="auto">
            <a:xfrm>
              <a:off x="5040000" y="6080321"/>
              <a:ext cx="1008000" cy="360000"/>
            </a:xfrm>
            <a:prstGeom prst="rect">
              <a:avLst/>
            </a:prstGeom>
            <a:solidFill>
              <a:srgbClr val="97BEE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36" name="Rectangle 6"/>
            <p:cNvSpPr>
              <a:spLocks noChangeArrowheads="1"/>
            </p:cNvSpPr>
            <p:nvPr/>
          </p:nvSpPr>
          <p:spPr bwMode="auto">
            <a:xfrm>
              <a:off x="5040000" y="3560321"/>
              <a:ext cx="1008000" cy="360000"/>
            </a:xfrm>
            <a:prstGeom prst="rect">
              <a:avLst/>
            </a:prstGeom>
            <a:solidFill>
              <a:srgbClr val="97BEE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76" name="Rectangle 6"/>
            <p:cNvSpPr>
              <a:spLocks noChangeArrowheads="1"/>
            </p:cNvSpPr>
            <p:nvPr/>
          </p:nvSpPr>
          <p:spPr bwMode="auto">
            <a:xfrm>
              <a:off x="6408000" y="3560321"/>
              <a:ext cx="1008000" cy="360000"/>
            </a:xfrm>
            <a:prstGeom prst="rect">
              <a:avLst/>
            </a:prstGeom>
            <a:solidFill>
              <a:srgbClr val="E2FFA7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282" name="Rectangle 6"/>
            <p:cNvSpPr>
              <a:spLocks noChangeArrowheads="1"/>
            </p:cNvSpPr>
            <p:nvPr/>
          </p:nvSpPr>
          <p:spPr bwMode="auto">
            <a:xfrm>
              <a:off x="7776000" y="3560321"/>
              <a:ext cx="1008000" cy="360000"/>
            </a:xfrm>
            <a:prstGeom prst="rect">
              <a:avLst/>
            </a:prstGeom>
            <a:solidFill>
              <a:srgbClr val="FF97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35" name="Rectangle 6"/>
            <p:cNvSpPr>
              <a:spLocks noChangeArrowheads="1"/>
            </p:cNvSpPr>
            <p:nvPr/>
          </p:nvSpPr>
          <p:spPr bwMode="auto">
            <a:xfrm>
              <a:off x="5040000" y="3200321"/>
              <a:ext cx="1008000" cy="360000"/>
            </a:xfrm>
            <a:prstGeom prst="rect">
              <a:avLst/>
            </a:prstGeom>
            <a:solidFill>
              <a:srgbClr val="97BEE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75" name="Rectangle 6"/>
            <p:cNvSpPr>
              <a:spLocks noChangeArrowheads="1"/>
            </p:cNvSpPr>
            <p:nvPr/>
          </p:nvSpPr>
          <p:spPr bwMode="auto">
            <a:xfrm>
              <a:off x="6408000" y="3200321"/>
              <a:ext cx="1008000" cy="360000"/>
            </a:xfrm>
            <a:prstGeom prst="rect">
              <a:avLst/>
            </a:prstGeom>
            <a:solidFill>
              <a:srgbClr val="E2FFA7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zh-CN" sz="1400" dirty="0">
                  <a:latin typeface="+mn-ea"/>
                  <a:ea typeface="+mn-ea"/>
                </a:rPr>
                <a:t>无</a:t>
              </a:r>
            </a:p>
          </p:txBody>
        </p:sp>
        <p:sp>
          <p:nvSpPr>
            <p:cNvPr id="281" name="Rectangle 6"/>
            <p:cNvSpPr>
              <a:spLocks noChangeArrowheads="1"/>
            </p:cNvSpPr>
            <p:nvPr/>
          </p:nvSpPr>
          <p:spPr bwMode="auto">
            <a:xfrm>
              <a:off x="7776000" y="3200321"/>
              <a:ext cx="1008000" cy="360000"/>
            </a:xfrm>
            <a:prstGeom prst="rect">
              <a:avLst/>
            </a:prstGeom>
            <a:solidFill>
              <a:srgbClr val="FF97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15" name="Rectangle 6"/>
            <p:cNvSpPr>
              <a:spLocks noChangeArrowheads="1"/>
            </p:cNvSpPr>
            <p:nvPr/>
          </p:nvSpPr>
          <p:spPr bwMode="auto">
            <a:xfrm>
              <a:off x="9144000" y="3200321"/>
              <a:ext cx="1008000" cy="3600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38" name="Rectangle 6"/>
            <p:cNvSpPr>
              <a:spLocks noChangeArrowheads="1"/>
            </p:cNvSpPr>
            <p:nvPr/>
          </p:nvSpPr>
          <p:spPr bwMode="auto">
            <a:xfrm>
              <a:off x="10512000" y="3200321"/>
              <a:ext cx="1008000" cy="36000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46" name="Line 64"/>
            <p:cNvSpPr>
              <a:spLocks noChangeAspect="1" noChangeShapeType="1"/>
            </p:cNvSpPr>
            <p:nvPr/>
          </p:nvSpPr>
          <p:spPr bwMode="auto">
            <a:xfrm>
              <a:off x="5040000" y="356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4A91E4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86" name="Line 64"/>
            <p:cNvSpPr>
              <a:spLocks noChangeAspect="1" noChangeShapeType="1"/>
            </p:cNvSpPr>
            <p:nvPr/>
          </p:nvSpPr>
          <p:spPr bwMode="auto">
            <a:xfrm>
              <a:off x="6408000" y="356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8B71F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292" name="Line 64"/>
            <p:cNvSpPr>
              <a:spLocks noChangeAspect="1" noChangeShapeType="1"/>
            </p:cNvSpPr>
            <p:nvPr/>
          </p:nvSpPr>
          <p:spPr bwMode="auto">
            <a:xfrm>
              <a:off x="7776000" y="356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EC1D25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26" name="Line 64"/>
            <p:cNvSpPr>
              <a:spLocks noChangeAspect="1" noChangeShapeType="1"/>
            </p:cNvSpPr>
            <p:nvPr/>
          </p:nvSpPr>
          <p:spPr bwMode="auto">
            <a:xfrm>
              <a:off x="9144000" y="356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F083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49" name="Line 64"/>
            <p:cNvSpPr>
              <a:spLocks noChangeAspect="1" noChangeShapeType="1"/>
            </p:cNvSpPr>
            <p:nvPr/>
          </p:nvSpPr>
          <p:spPr bwMode="auto">
            <a:xfrm>
              <a:off x="10512000" y="356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3A1E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47" name="Line 64"/>
            <p:cNvSpPr>
              <a:spLocks noChangeAspect="1" noChangeShapeType="1"/>
            </p:cNvSpPr>
            <p:nvPr/>
          </p:nvSpPr>
          <p:spPr bwMode="auto">
            <a:xfrm>
              <a:off x="5040000" y="392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4A91E4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87" name="Line 64"/>
            <p:cNvSpPr>
              <a:spLocks noChangeAspect="1" noChangeShapeType="1"/>
            </p:cNvSpPr>
            <p:nvPr/>
          </p:nvSpPr>
          <p:spPr bwMode="auto">
            <a:xfrm>
              <a:off x="6408000" y="392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8B71F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293" name="Line 64"/>
            <p:cNvSpPr>
              <a:spLocks noChangeAspect="1" noChangeShapeType="1"/>
            </p:cNvSpPr>
            <p:nvPr/>
          </p:nvSpPr>
          <p:spPr bwMode="auto">
            <a:xfrm>
              <a:off x="7776000" y="392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EC1D25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27" name="Line 64"/>
            <p:cNvSpPr>
              <a:spLocks noChangeAspect="1" noChangeShapeType="1"/>
            </p:cNvSpPr>
            <p:nvPr/>
          </p:nvSpPr>
          <p:spPr bwMode="auto">
            <a:xfrm>
              <a:off x="9144000" y="392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F083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50" name="Line 64"/>
            <p:cNvSpPr>
              <a:spLocks noChangeAspect="1" noChangeShapeType="1"/>
            </p:cNvSpPr>
            <p:nvPr/>
          </p:nvSpPr>
          <p:spPr bwMode="auto">
            <a:xfrm>
              <a:off x="10512000" y="392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3A1E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48" name="Line 64"/>
            <p:cNvSpPr>
              <a:spLocks noChangeAspect="1" noChangeShapeType="1"/>
            </p:cNvSpPr>
            <p:nvPr/>
          </p:nvSpPr>
          <p:spPr bwMode="auto">
            <a:xfrm>
              <a:off x="5040000" y="428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4A91E4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88" name="Line 64"/>
            <p:cNvSpPr>
              <a:spLocks noChangeAspect="1" noChangeShapeType="1"/>
            </p:cNvSpPr>
            <p:nvPr/>
          </p:nvSpPr>
          <p:spPr bwMode="auto">
            <a:xfrm>
              <a:off x="6408000" y="428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8B71F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294" name="Line 64"/>
            <p:cNvSpPr>
              <a:spLocks noChangeAspect="1" noChangeShapeType="1"/>
            </p:cNvSpPr>
            <p:nvPr/>
          </p:nvSpPr>
          <p:spPr bwMode="auto">
            <a:xfrm>
              <a:off x="7776000" y="428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EC1D25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28" name="Line 64"/>
            <p:cNvSpPr>
              <a:spLocks noChangeAspect="1" noChangeShapeType="1"/>
            </p:cNvSpPr>
            <p:nvPr/>
          </p:nvSpPr>
          <p:spPr bwMode="auto">
            <a:xfrm>
              <a:off x="9144000" y="428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F083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51" name="Line 64"/>
            <p:cNvSpPr>
              <a:spLocks noChangeAspect="1" noChangeShapeType="1"/>
            </p:cNvSpPr>
            <p:nvPr/>
          </p:nvSpPr>
          <p:spPr bwMode="auto">
            <a:xfrm>
              <a:off x="10512000" y="428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3A1E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49" name="Line 64"/>
            <p:cNvSpPr>
              <a:spLocks noChangeAspect="1" noChangeShapeType="1"/>
            </p:cNvSpPr>
            <p:nvPr/>
          </p:nvSpPr>
          <p:spPr bwMode="auto">
            <a:xfrm>
              <a:off x="5040000" y="464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4A91E4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89" name="Line 64"/>
            <p:cNvSpPr>
              <a:spLocks noChangeAspect="1" noChangeShapeType="1"/>
            </p:cNvSpPr>
            <p:nvPr/>
          </p:nvSpPr>
          <p:spPr bwMode="auto">
            <a:xfrm>
              <a:off x="6408000" y="464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8B71F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295" name="Line 64"/>
            <p:cNvSpPr>
              <a:spLocks noChangeAspect="1" noChangeShapeType="1"/>
            </p:cNvSpPr>
            <p:nvPr/>
          </p:nvSpPr>
          <p:spPr bwMode="auto">
            <a:xfrm>
              <a:off x="7776000" y="464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EC1D25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29" name="Line 64"/>
            <p:cNvSpPr>
              <a:spLocks noChangeAspect="1" noChangeShapeType="1"/>
            </p:cNvSpPr>
            <p:nvPr/>
          </p:nvSpPr>
          <p:spPr bwMode="auto">
            <a:xfrm>
              <a:off x="9144000" y="464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F083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52" name="Line 64"/>
            <p:cNvSpPr>
              <a:spLocks noChangeAspect="1" noChangeShapeType="1"/>
            </p:cNvSpPr>
            <p:nvPr/>
          </p:nvSpPr>
          <p:spPr bwMode="auto">
            <a:xfrm>
              <a:off x="10512000" y="464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3A1E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50" name="Line 64"/>
            <p:cNvSpPr>
              <a:spLocks noChangeAspect="1" noChangeShapeType="1"/>
            </p:cNvSpPr>
            <p:nvPr/>
          </p:nvSpPr>
          <p:spPr bwMode="auto">
            <a:xfrm>
              <a:off x="5040000" y="500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4A91E4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90" name="Line 64"/>
            <p:cNvSpPr>
              <a:spLocks noChangeAspect="1" noChangeShapeType="1"/>
            </p:cNvSpPr>
            <p:nvPr/>
          </p:nvSpPr>
          <p:spPr bwMode="auto">
            <a:xfrm>
              <a:off x="6408000" y="500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8B71F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296" name="Line 64"/>
            <p:cNvSpPr>
              <a:spLocks noChangeAspect="1" noChangeShapeType="1"/>
            </p:cNvSpPr>
            <p:nvPr/>
          </p:nvSpPr>
          <p:spPr bwMode="auto">
            <a:xfrm>
              <a:off x="7776000" y="500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EC1D25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30" name="Line 64"/>
            <p:cNvSpPr>
              <a:spLocks noChangeAspect="1" noChangeShapeType="1"/>
            </p:cNvSpPr>
            <p:nvPr/>
          </p:nvSpPr>
          <p:spPr bwMode="auto">
            <a:xfrm>
              <a:off x="9144000" y="500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F083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53" name="Line 64"/>
            <p:cNvSpPr>
              <a:spLocks noChangeAspect="1" noChangeShapeType="1"/>
            </p:cNvSpPr>
            <p:nvPr/>
          </p:nvSpPr>
          <p:spPr bwMode="auto">
            <a:xfrm>
              <a:off x="10512000" y="500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3A1E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51" name="Line 64"/>
            <p:cNvSpPr>
              <a:spLocks noChangeAspect="1" noChangeShapeType="1"/>
            </p:cNvSpPr>
            <p:nvPr/>
          </p:nvSpPr>
          <p:spPr bwMode="auto">
            <a:xfrm>
              <a:off x="5040000" y="536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4A91E4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91" name="Line 64"/>
            <p:cNvSpPr>
              <a:spLocks noChangeAspect="1" noChangeShapeType="1"/>
            </p:cNvSpPr>
            <p:nvPr/>
          </p:nvSpPr>
          <p:spPr bwMode="auto">
            <a:xfrm>
              <a:off x="6408000" y="536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8B71F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297" name="Line 64"/>
            <p:cNvSpPr>
              <a:spLocks noChangeAspect="1" noChangeShapeType="1"/>
            </p:cNvSpPr>
            <p:nvPr/>
          </p:nvSpPr>
          <p:spPr bwMode="auto">
            <a:xfrm>
              <a:off x="7776000" y="536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EC1D25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31" name="Line 64"/>
            <p:cNvSpPr>
              <a:spLocks noChangeAspect="1" noChangeShapeType="1"/>
            </p:cNvSpPr>
            <p:nvPr/>
          </p:nvSpPr>
          <p:spPr bwMode="auto">
            <a:xfrm>
              <a:off x="9144000" y="536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F083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54" name="Line 64"/>
            <p:cNvSpPr>
              <a:spLocks noChangeAspect="1" noChangeShapeType="1"/>
            </p:cNvSpPr>
            <p:nvPr/>
          </p:nvSpPr>
          <p:spPr bwMode="auto">
            <a:xfrm>
              <a:off x="10512000" y="536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3A1E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52" name="Line 64"/>
            <p:cNvSpPr>
              <a:spLocks noChangeAspect="1" noChangeShapeType="1"/>
            </p:cNvSpPr>
            <p:nvPr/>
          </p:nvSpPr>
          <p:spPr bwMode="auto">
            <a:xfrm>
              <a:off x="5040000" y="572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4A91E4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92" name="Line 64"/>
            <p:cNvSpPr>
              <a:spLocks noChangeAspect="1" noChangeShapeType="1"/>
            </p:cNvSpPr>
            <p:nvPr/>
          </p:nvSpPr>
          <p:spPr bwMode="auto">
            <a:xfrm>
              <a:off x="6408000" y="572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8B71F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298" name="Line 64"/>
            <p:cNvSpPr>
              <a:spLocks noChangeAspect="1" noChangeShapeType="1"/>
            </p:cNvSpPr>
            <p:nvPr/>
          </p:nvSpPr>
          <p:spPr bwMode="auto">
            <a:xfrm>
              <a:off x="7776000" y="572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EC1D25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32" name="Line 64"/>
            <p:cNvSpPr>
              <a:spLocks noChangeAspect="1" noChangeShapeType="1"/>
            </p:cNvSpPr>
            <p:nvPr/>
          </p:nvSpPr>
          <p:spPr bwMode="auto">
            <a:xfrm>
              <a:off x="9144000" y="572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F083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55" name="Line 64"/>
            <p:cNvSpPr>
              <a:spLocks noChangeAspect="1" noChangeShapeType="1"/>
            </p:cNvSpPr>
            <p:nvPr/>
          </p:nvSpPr>
          <p:spPr bwMode="auto">
            <a:xfrm>
              <a:off x="10512000" y="572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3A1E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53" name="Line 64"/>
            <p:cNvSpPr>
              <a:spLocks noChangeAspect="1" noChangeShapeType="1"/>
            </p:cNvSpPr>
            <p:nvPr/>
          </p:nvSpPr>
          <p:spPr bwMode="auto">
            <a:xfrm>
              <a:off x="5040000" y="608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4A91E4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93" name="Line 64"/>
            <p:cNvSpPr>
              <a:spLocks noChangeAspect="1" noChangeShapeType="1"/>
            </p:cNvSpPr>
            <p:nvPr/>
          </p:nvSpPr>
          <p:spPr bwMode="auto">
            <a:xfrm>
              <a:off x="6408000" y="608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8B71F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299" name="Line 64"/>
            <p:cNvSpPr>
              <a:spLocks noChangeAspect="1" noChangeShapeType="1"/>
            </p:cNvSpPr>
            <p:nvPr/>
          </p:nvSpPr>
          <p:spPr bwMode="auto">
            <a:xfrm>
              <a:off x="7776000" y="608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EC1D25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33" name="Line 64"/>
            <p:cNvSpPr>
              <a:spLocks noChangeAspect="1" noChangeShapeType="1"/>
            </p:cNvSpPr>
            <p:nvPr/>
          </p:nvSpPr>
          <p:spPr bwMode="auto">
            <a:xfrm>
              <a:off x="9144000" y="608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F083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56" name="Line 64"/>
            <p:cNvSpPr>
              <a:spLocks noChangeAspect="1" noChangeShapeType="1"/>
            </p:cNvSpPr>
            <p:nvPr/>
          </p:nvSpPr>
          <p:spPr bwMode="auto">
            <a:xfrm>
              <a:off x="10512000" y="608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3A1E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54" name="Line 64"/>
            <p:cNvSpPr>
              <a:spLocks noChangeAspect="1" noChangeShapeType="1"/>
            </p:cNvSpPr>
            <p:nvPr/>
          </p:nvSpPr>
          <p:spPr bwMode="auto">
            <a:xfrm>
              <a:off x="5040000" y="644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4A91E4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94" name="Line 64"/>
            <p:cNvSpPr>
              <a:spLocks noChangeAspect="1" noChangeShapeType="1"/>
            </p:cNvSpPr>
            <p:nvPr/>
          </p:nvSpPr>
          <p:spPr bwMode="auto">
            <a:xfrm>
              <a:off x="6408000" y="644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8B71F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00" name="Line 64"/>
            <p:cNvSpPr>
              <a:spLocks noChangeAspect="1" noChangeShapeType="1"/>
            </p:cNvSpPr>
            <p:nvPr/>
          </p:nvSpPr>
          <p:spPr bwMode="auto">
            <a:xfrm>
              <a:off x="7776000" y="644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EC1D25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34" name="Line 64"/>
            <p:cNvSpPr>
              <a:spLocks noChangeAspect="1" noChangeShapeType="1"/>
            </p:cNvSpPr>
            <p:nvPr/>
          </p:nvSpPr>
          <p:spPr bwMode="auto">
            <a:xfrm>
              <a:off x="9144000" y="644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F083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57" name="Line 64"/>
            <p:cNvSpPr>
              <a:spLocks noChangeAspect="1" noChangeShapeType="1"/>
            </p:cNvSpPr>
            <p:nvPr/>
          </p:nvSpPr>
          <p:spPr bwMode="auto">
            <a:xfrm>
              <a:off x="10512000" y="644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3A1E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33" name="Rectangle 6"/>
            <p:cNvSpPr>
              <a:spLocks noChangeArrowheads="1"/>
            </p:cNvSpPr>
            <p:nvPr/>
          </p:nvSpPr>
          <p:spPr bwMode="auto">
            <a:xfrm>
              <a:off x="5040000" y="2840321"/>
              <a:ext cx="1008000" cy="360000"/>
            </a:xfrm>
            <a:prstGeom prst="rect">
              <a:avLst/>
            </a:prstGeom>
            <a:solidFill>
              <a:srgbClr val="97BEE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73" name="Rectangle 6"/>
            <p:cNvSpPr>
              <a:spLocks noChangeArrowheads="1"/>
            </p:cNvSpPr>
            <p:nvPr/>
          </p:nvSpPr>
          <p:spPr bwMode="auto">
            <a:xfrm>
              <a:off x="6408000" y="2840321"/>
              <a:ext cx="1008000" cy="360000"/>
            </a:xfrm>
            <a:prstGeom prst="rect">
              <a:avLst/>
            </a:prstGeom>
            <a:solidFill>
              <a:srgbClr val="E2FFA7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279" name="Rectangle 6"/>
            <p:cNvSpPr>
              <a:spLocks noChangeArrowheads="1"/>
            </p:cNvSpPr>
            <p:nvPr/>
          </p:nvSpPr>
          <p:spPr bwMode="auto">
            <a:xfrm>
              <a:off x="7776000" y="2840321"/>
              <a:ext cx="1008000" cy="360000"/>
            </a:xfrm>
            <a:prstGeom prst="rect">
              <a:avLst/>
            </a:prstGeom>
            <a:solidFill>
              <a:srgbClr val="FF97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13" name="Rectangle 6"/>
            <p:cNvSpPr>
              <a:spLocks noChangeArrowheads="1"/>
            </p:cNvSpPr>
            <p:nvPr/>
          </p:nvSpPr>
          <p:spPr bwMode="auto">
            <a:xfrm>
              <a:off x="9144000" y="2840321"/>
              <a:ext cx="1008000" cy="3600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36" name="Rectangle 6"/>
            <p:cNvSpPr>
              <a:spLocks noChangeArrowheads="1"/>
            </p:cNvSpPr>
            <p:nvPr/>
          </p:nvSpPr>
          <p:spPr bwMode="auto">
            <a:xfrm>
              <a:off x="10512000" y="2840321"/>
              <a:ext cx="1008000" cy="36000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32" name="Rectangle 6"/>
            <p:cNvSpPr>
              <a:spLocks noChangeArrowheads="1"/>
            </p:cNvSpPr>
            <p:nvPr/>
          </p:nvSpPr>
          <p:spPr bwMode="auto">
            <a:xfrm>
              <a:off x="5040000" y="2480322"/>
              <a:ext cx="1008000" cy="359766"/>
            </a:xfrm>
            <a:prstGeom prst="rect">
              <a:avLst/>
            </a:prstGeom>
            <a:solidFill>
              <a:srgbClr val="97BEE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72" name="Rectangle 6"/>
            <p:cNvSpPr>
              <a:spLocks noChangeArrowheads="1"/>
            </p:cNvSpPr>
            <p:nvPr/>
          </p:nvSpPr>
          <p:spPr bwMode="auto">
            <a:xfrm>
              <a:off x="6408000" y="2480322"/>
              <a:ext cx="1008000" cy="359766"/>
            </a:xfrm>
            <a:prstGeom prst="rect">
              <a:avLst/>
            </a:prstGeom>
            <a:solidFill>
              <a:srgbClr val="E2FFA7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210" name="Rectangle 6"/>
            <p:cNvSpPr>
              <a:spLocks noChangeArrowheads="1"/>
            </p:cNvSpPr>
            <p:nvPr/>
          </p:nvSpPr>
          <p:spPr bwMode="auto">
            <a:xfrm>
              <a:off x="7776000" y="2480322"/>
              <a:ext cx="1008000" cy="359766"/>
            </a:xfrm>
            <a:prstGeom prst="rect">
              <a:avLst/>
            </a:prstGeom>
            <a:solidFill>
              <a:srgbClr val="FF97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12" name="Rectangle 6"/>
            <p:cNvSpPr>
              <a:spLocks noChangeArrowheads="1"/>
            </p:cNvSpPr>
            <p:nvPr/>
          </p:nvSpPr>
          <p:spPr bwMode="auto">
            <a:xfrm>
              <a:off x="9144000" y="2480322"/>
              <a:ext cx="1008000" cy="359766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35" name="Rectangle 6"/>
            <p:cNvSpPr>
              <a:spLocks noChangeArrowheads="1"/>
            </p:cNvSpPr>
            <p:nvPr/>
          </p:nvSpPr>
          <p:spPr bwMode="auto">
            <a:xfrm>
              <a:off x="10512000" y="2480322"/>
              <a:ext cx="1008000" cy="359766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34" name="Line 64"/>
            <p:cNvSpPr>
              <a:spLocks noChangeAspect="1" noChangeShapeType="1"/>
            </p:cNvSpPr>
            <p:nvPr/>
          </p:nvSpPr>
          <p:spPr bwMode="auto">
            <a:xfrm>
              <a:off x="5040000" y="284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4A91E4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74" name="Line 64"/>
            <p:cNvSpPr>
              <a:spLocks noChangeAspect="1" noChangeShapeType="1"/>
            </p:cNvSpPr>
            <p:nvPr/>
          </p:nvSpPr>
          <p:spPr bwMode="auto">
            <a:xfrm>
              <a:off x="6408000" y="284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8B71F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280" name="Line 64"/>
            <p:cNvSpPr>
              <a:spLocks noChangeAspect="1" noChangeShapeType="1"/>
            </p:cNvSpPr>
            <p:nvPr/>
          </p:nvSpPr>
          <p:spPr bwMode="auto">
            <a:xfrm>
              <a:off x="7776000" y="284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EC1D25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14" name="Line 64"/>
            <p:cNvSpPr>
              <a:spLocks noChangeAspect="1" noChangeShapeType="1"/>
            </p:cNvSpPr>
            <p:nvPr/>
          </p:nvSpPr>
          <p:spPr bwMode="auto">
            <a:xfrm>
              <a:off x="9144000" y="284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F083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37" name="Line 64"/>
            <p:cNvSpPr>
              <a:spLocks noChangeAspect="1" noChangeShapeType="1"/>
            </p:cNvSpPr>
            <p:nvPr/>
          </p:nvSpPr>
          <p:spPr bwMode="auto">
            <a:xfrm>
              <a:off x="10512000" y="284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3A1E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45" name="Line 64"/>
            <p:cNvSpPr>
              <a:spLocks noChangeAspect="1" noChangeShapeType="1"/>
            </p:cNvSpPr>
            <p:nvPr/>
          </p:nvSpPr>
          <p:spPr bwMode="auto">
            <a:xfrm>
              <a:off x="5040000" y="320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4A91E4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85" name="Line 64"/>
            <p:cNvSpPr>
              <a:spLocks noChangeAspect="1" noChangeShapeType="1"/>
            </p:cNvSpPr>
            <p:nvPr/>
          </p:nvSpPr>
          <p:spPr bwMode="auto">
            <a:xfrm>
              <a:off x="6408000" y="320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8B71F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291" name="Line 64"/>
            <p:cNvSpPr>
              <a:spLocks noChangeAspect="1" noChangeShapeType="1"/>
            </p:cNvSpPr>
            <p:nvPr/>
          </p:nvSpPr>
          <p:spPr bwMode="auto">
            <a:xfrm>
              <a:off x="7776000" y="320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EC1D25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25" name="Line 64"/>
            <p:cNvSpPr>
              <a:spLocks noChangeAspect="1" noChangeShapeType="1"/>
            </p:cNvSpPr>
            <p:nvPr/>
          </p:nvSpPr>
          <p:spPr bwMode="auto">
            <a:xfrm>
              <a:off x="9144000" y="320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F083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48" name="Line 64"/>
            <p:cNvSpPr>
              <a:spLocks noChangeAspect="1" noChangeShapeType="1"/>
            </p:cNvSpPr>
            <p:nvPr/>
          </p:nvSpPr>
          <p:spPr bwMode="auto">
            <a:xfrm>
              <a:off x="10512000" y="320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3A1E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</p:grpSp>
      <p:sp>
        <p:nvSpPr>
          <p:cNvPr id="167" name="动作按钮: 上一张 166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91215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+mn-ea"/>
                  <a:ea typeface="+mn-ea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7068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+mn-ea"/>
                  <a:ea typeface="+mn-ea"/>
                  <a:sym typeface="+mn-ea"/>
                </a:rPr>
                <a:t>新</a:t>
              </a:r>
              <a:r>
                <a:rPr lang="zh-CN" altLang="en-US" sz="2400" b="1" dirty="0">
                  <a:solidFill>
                    <a:schemeClr val="bg1"/>
                  </a:solidFill>
                  <a:latin typeface="+mn-ea"/>
                  <a:ea typeface="+mn-ea"/>
                </a:rPr>
                <a:t>功能分析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12147" y="1169501"/>
            <a:ext cx="2952932" cy="460375"/>
          </a:xfrm>
          <a:prstGeom prst="rect">
            <a:avLst/>
          </a:prstGeom>
          <a:gradFill>
            <a:gsLst>
              <a:gs pos="0">
                <a:srgbClr val="008CD7"/>
              </a:gs>
              <a:gs pos="51000">
                <a:srgbClr val="008CD7"/>
              </a:gs>
              <a:gs pos="100000">
                <a:srgbClr val="82B1E5"/>
              </a:gs>
            </a:gsLst>
            <a:lin ang="18900000" scaled="0"/>
          </a:gradFill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 dirty="0"/>
              <a:t>2.1 </a:t>
            </a:r>
            <a:r>
              <a:rPr lang="zh-CN" altLang="en-US" dirty="0"/>
              <a:t>新功能对比</a:t>
            </a:r>
            <a:endParaRPr lang="en-US" altLang="zh-CN" dirty="0"/>
          </a:p>
        </p:txBody>
      </p:sp>
      <p:grpSp>
        <p:nvGrpSpPr>
          <p:cNvPr id="3" name="组合 2"/>
          <p:cNvGrpSpPr/>
          <p:nvPr/>
        </p:nvGrpSpPr>
        <p:grpSpPr>
          <a:xfrm>
            <a:off x="1440000" y="1960141"/>
            <a:ext cx="10080000" cy="4840181"/>
            <a:chOff x="1440000" y="1960141"/>
            <a:chExt cx="10080000" cy="4840181"/>
          </a:xfrm>
        </p:grpSpPr>
        <p:sp>
          <p:nvSpPr>
            <p:cNvPr id="335" name="Rectangle 6"/>
            <p:cNvSpPr>
              <a:spLocks noChangeArrowheads="1"/>
            </p:cNvSpPr>
            <p:nvPr/>
          </p:nvSpPr>
          <p:spPr bwMode="auto">
            <a:xfrm>
              <a:off x="10512000" y="2480322"/>
              <a:ext cx="1008000" cy="359766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47" name="Rectangle 6"/>
            <p:cNvSpPr>
              <a:spLocks noChangeArrowheads="1"/>
            </p:cNvSpPr>
            <p:nvPr/>
          </p:nvSpPr>
          <p:spPr bwMode="auto">
            <a:xfrm>
              <a:off x="10512000" y="6440321"/>
              <a:ext cx="1008000" cy="36000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36" name="Rectangle 6"/>
            <p:cNvSpPr>
              <a:spLocks noChangeArrowheads="1"/>
            </p:cNvSpPr>
            <p:nvPr/>
          </p:nvSpPr>
          <p:spPr bwMode="auto">
            <a:xfrm>
              <a:off x="10512000" y="2840321"/>
              <a:ext cx="1008000" cy="36000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38" name="Rectangle 6"/>
            <p:cNvSpPr>
              <a:spLocks noChangeArrowheads="1"/>
            </p:cNvSpPr>
            <p:nvPr/>
          </p:nvSpPr>
          <p:spPr bwMode="auto">
            <a:xfrm>
              <a:off x="10512000" y="3200321"/>
              <a:ext cx="1008000" cy="36000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39" name="Rectangle 6"/>
            <p:cNvSpPr>
              <a:spLocks noChangeArrowheads="1"/>
            </p:cNvSpPr>
            <p:nvPr/>
          </p:nvSpPr>
          <p:spPr bwMode="auto">
            <a:xfrm>
              <a:off x="10512000" y="3560321"/>
              <a:ext cx="1008000" cy="36000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40" name="Rectangle 6"/>
            <p:cNvSpPr>
              <a:spLocks noChangeArrowheads="1"/>
            </p:cNvSpPr>
            <p:nvPr/>
          </p:nvSpPr>
          <p:spPr bwMode="auto">
            <a:xfrm>
              <a:off x="10512000" y="3920321"/>
              <a:ext cx="1008000" cy="36000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41" name="Rectangle 6"/>
            <p:cNvSpPr>
              <a:spLocks noChangeArrowheads="1"/>
            </p:cNvSpPr>
            <p:nvPr/>
          </p:nvSpPr>
          <p:spPr bwMode="auto">
            <a:xfrm>
              <a:off x="10512000" y="4280321"/>
              <a:ext cx="1008000" cy="36000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42" name="Rectangle 6"/>
            <p:cNvSpPr>
              <a:spLocks noChangeArrowheads="1"/>
            </p:cNvSpPr>
            <p:nvPr/>
          </p:nvSpPr>
          <p:spPr bwMode="auto">
            <a:xfrm>
              <a:off x="10512000" y="4640321"/>
              <a:ext cx="1008000" cy="36000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43" name="Rectangle 6"/>
            <p:cNvSpPr>
              <a:spLocks noChangeArrowheads="1"/>
            </p:cNvSpPr>
            <p:nvPr/>
          </p:nvSpPr>
          <p:spPr bwMode="auto">
            <a:xfrm>
              <a:off x="10512000" y="5000321"/>
              <a:ext cx="1008000" cy="36000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44" name="Rectangle 6"/>
            <p:cNvSpPr>
              <a:spLocks noChangeArrowheads="1"/>
            </p:cNvSpPr>
            <p:nvPr/>
          </p:nvSpPr>
          <p:spPr bwMode="auto">
            <a:xfrm>
              <a:off x="10512000" y="5360321"/>
              <a:ext cx="1008000" cy="36000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45" name="Rectangle 6"/>
            <p:cNvSpPr>
              <a:spLocks noChangeArrowheads="1"/>
            </p:cNvSpPr>
            <p:nvPr/>
          </p:nvSpPr>
          <p:spPr bwMode="auto">
            <a:xfrm>
              <a:off x="10512000" y="5720321"/>
              <a:ext cx="1008000" cy="36000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46" name="Rectangle 6"/>
            <p:cNvSpPr>
              <a:spLocks noChangeArrowheads="1"/>
            </p:cNvSpPr>
            <p:nvPr/>
          </p:nvSpPr>
          <p:spPr bwMode="auto">
            <a:xfrm>
              <a:off x="10512000" y="6080321"/>
              <a:ext cx="1008000" cy="36000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12" name="Rectangle 6"/>
            <p:cNvSpPr>
              <a:spLocks noChangeArrowheads="1"/>
            </p:cNvSpPr>
            <p:nvPr/>
          </p:nvSpPr>
          <p:spPr bwMode="auto">
            <a:xfrm>
              <a:off x="9144000" y="2480322"/>
              <a:ext cx="1008000" cy="359766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24" name="Rectangle 6"/>
            <p:cNvSpPr>
              <a:spLocks noChangeArrowheads="1"/>
            </p:cNvSpPr>
            <p:nvPr/>
          </p:nvSpPr>
          <p:spPr bwMode="auto">
            <a:xfrm>
              <a:off x="9144000" y="6440321"/>
              <a:ext cx="1008000" cy="3600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13" name="Rectangle 6"/>
            <p:cNvSpPr>
              <a:spLocks noChangeArrowheads="1"/>
            </p:cNvSpPr>
            <p:nvPr/>
          </p:nvSpPr>
          <p:spPr bwMode="auto">
            <a:xfrm>
              <a:off x="9144000" y="2840321"/>
              <a:ext cx="1008000" cy="3600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15" name="Rectangle 6"/>
            <p:cNvSpPr>
              <a:spLocks noChangeArrowheads="1"/>
            </p:cNvSpPr>
            <p:nvPr/>
          </p:nvSpPr>
          <p:spPr bwMode="auto">
            <a:xfrm>
              <a:off x="9144000" y="3200321"/>
              <a:ext cx="1008000" cy="3600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16" name="Rectangle 6"/>
            <p:cNvSpPr>
              <a:spLocks noChangeArrowheads="1"/>
            </p:cNvSpPr>
            <p:nvPr/>
          </p:nvSpPr>
          <p:spPr bwMode="auto">
            <a:xfrm>
              <a:off x="9144000" y="3560321"/>
              <a:ext cx="1008000" cy="3600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17" name="Rectangle 6"/>
            <p:cNvSpPr>
              <a:spLocks noChangeArrowheads="1"/>
            </p:cNvSpPr>
            <p:nvPr/>
          </p:nvSpPr>
          <p:spPr bwMode="auto">
            <a:xfrm>
              <a:off x="9144000" y="3920321"/>
              <a:ext cx="1008000" cy="3600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18" name="Rectangle 6"/>
            <p:cNvSpPr>
              <a:spLocks noChangeArrowheads="1"/>
            </p:cNvSpPr>
            <p:nvPr/>
          </p:nvSpPr>
          <p:spPr bwMode="auto">
            <a:xfrm>
              <a:off x="9144000" y="4280321"/>
              <a:ext cx="1008000" cy="3600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19" name="Rectangle 6"/>
            <p:cNvSpPr>
              <a:spLocks noChangeArrowheads="1"/>
            </p:cNvSpPr>
            <p:nvPr/>
          </p:nvSpPr>
          <p:spPr bwMode="auto">
            <a:xfrm>
              <a:off x="9144000" y="4640321"/>
              <a:ext cx="1008000" cy="3600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20" name="Rectangle 6"/>
            <p:cNvSpPr>
              <a:spLocks noChangeArrowheads="1"/>
            </p:cNvSpPr>
            <p:nvPr/>
          </p:nvSpPr>
          <p:spPr bwMode="auto">
            <a:xfrm>
              <a:off x="9144000" y="5000321"/>
              <a:ext cx="1008000" cy="3600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21" name="Rectangle 6"/>
            <p:cNvSpPr>
              <a:spLocks noChangeArrowheads="1"/>
            </p:cNvSpPr>
            <p:nvPr/>
          </p:nvSpPr>
          <p:spPr bwMode="auto">
            <a:xfrm>
              <a:off x="9144000" y="5360321"/>
              <a:ext cx="1008000" cy="3600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22" name="Rectangle 6"/>
            <p:cNvSpPr>
              <a:spLocks noChangeArrowheads="1"/>
            </p:cNvSpPr>
            <p:nvPr/>
          </p:nvSpPr>
          <p:spPr bwMode="auto">
            <a:xfrm>
              <a:off x="9144000" y="5720321"/>
              <a:ext cx="1008000" cy="3600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323" name="Rectangle 6"/>
            <p:cNvSpPr>
              <a:spLocks noChangeArrowheads="1"/>
            </p:cNvSpPr>
            <p:nvPr/>
          </p:nvSpPr>
          <p:spPr bwMode="auto">
            <a:xfrm>
              <a:off x="9144000" y="6080321"/>
              <a:ext cx="1008000" cy="3600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210" name="Rectangle 6"/>
            <p:cNvSpPr>
              <a:spLocks noChangeArrowheads="1"/>
            </p:cNvSpPr>
            <p:nvPr/>
          </p:nvSpPr>
          <p:spPr bwMode="auto">
            <a:xfrm>
              <a:off x="7776000" y="2480322"/>
              <a:ext cx="1008000" cy="359766"/>
            </a:xfrm>
            <a:prstGeom prst="rect">
              <a:avLst/>
            </a:prstGeom>
            <a:solidFill>
              <a:srgbClr val="FF97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290" name="Rectangle 6"/>
            <p:cNvSpPr>
              <a:spLocks noChangeArrowheads="1"/>
            </p:cNvSpPr>
            <p:nvPr/>
          </p:nvSpPr>
          <p:spPr bwMode="auto">
            <a:xfrm>
              <a:off x="7776000" y="6440321"/>
              <a:ext cx="1008000" cy="360000"/>
            </a:xfrm>
            <a:prstGeom prst="rect">
              <a:avLst/>
            </a:prstGeom>
            <a:solidFill>
              <a:srgbClr val="FF97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279" name="Rectangle 6"/>
            <p:cNvSpPr>
              <a:spLocks noChangeArrowheads="1"/>
            </p:cNvSpPr>
            <p:nvPr/>
          </p:nvSpPr>
          <p:spPr bwMode="auto">
            <a:xfrm>
              <a:off x="7776000" y="2840321"/>
              <a:ext cx="1008000" cy="360000"/>
            </a:xfrm>
            <a:prstGeom prst="rect">
              <a:avLst/>
            </a:prstGeom>
            <a:solidFill>
              <a:srgbClr val="FF97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281" name="Rectangle 6"/>
            <p:cNvSpPr>
              <a:spLocks noChangeArrowheads="1"/>
            </p:cNvSpPr>
            <p:nvPr/>
          </p:nvSpPr>
          <p:spPr bwMode="auto">
            <a:xfrm>
              <a:off x="7776000" y="3200321"/>
              <a:ext cx="1008000" cy="360000"/>
            </a:xfrm>
            <a:prstGeom prst="rect">
              <a:avLst/>
            </a:prstGeom>
            <a:solidFill>
              <a:srgbClr val="FF97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282" name="Rectangle 6"/>
            <p:cNvSpPr>
              <a:spLocks noChangeArrowheads="1"/>
            </p:cNvSpPr>
            <p:nvPr/>
          </p:nvSpPr>
          <p:spPr bwMode="auto">
            <a:xfrm>
              <a:off x="7776000" y="3560321"/>
              <a:ext cx="1008000" cy="360000"/>
            </a:xfrm>
            <a:prstGeom prst="rect">
              <a:avLst/>
            </a:prstGeom>
            <a:solidFill>
              <a:srgbClr val="FF97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283" name="Rectangle 6"/>
            <p:cNvSpPr>
              <a:spLocks noChangeArrowheads="1"/>
            </p:cNvSpPr>
            <p:nvPr/>
          </p:nvSpPr>
          <p:spPr bwMode="auto">
            <a:xfrm>
              <a:off x="7776000" y="3920321"/>
              <a:ext cx="1008000" cy="360000"/>
            </a:xfrm>
            <a:prstGeom prst="rect">
              <a:avLst/>
            </a:prstGeom>
            <a:solidFill>
              <a:srgbClr val="FF97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284" name="Rectangle 6"/>
            <p:cNvSpPr>
              <a:spLocks noChangeArrowheads="1"/>
            </p:cNvSpPr>
            <p:nvPr/>
          </p:nvSpPr>
          <p:spPr bwMode="auto">
            <a:xfrm>
              <a:off x="7776000" y="4280321"/>
              <a:ext cx="1008000" cy="360000"/>
            </a:xfrm>
            <a:prstGeom prst="rect">
              <a:avLst/>
            </a:prstGeom>
            <a:solidFill>
              <a:srgbClr val="FF97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285" name="Rectangle 6"/>
            <p:cNvSpPr>
              <a:spLocks noChangeArrowheads="1"/>
            </p:cNvSpPr>
            <p:nvPr/>
          </p:nvSpPr>
          <p:spPr bwMode="auto">
            <a:xfrm>
              <a:off x="7776000" y="4640321"/>
              <a:ext cx="1008000" cy="360000"/>
            </a:xfrm>
            <a:prstGeom prst="rect">
              <a:avLst/>
            </a:prstGeom>
            <a:solidFill>
              <a:srgbClr val="FF97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286" name="Rectangle 6"/>
            <p:cNvSpPr>
              <a:spLocks noChangeArrowheads="1"/>
            </p:cNvSpPr>
            <p:nvPr/>
          </p:nvSpPr>
          <p:spPr bwMode="auto">
            <a:xfrm>
              <a:off x="7776000" y="5000321"/>
              <a:ext cx="1008000" cy="360000"/>
            </a:xfrm>
            <a:prstGeom prst="rect">
              <a:avLst/>
            </a:prstGeom>
            <a:solidFill>
              <a:srgbClr val="FF97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287" name="Rectangle 6"/>
            <p:cNvSpPr>
              <a:spLocks noChangeArrowheads="1"/>
            </p:cNvSpPr>
            <p:nvPr/>
          </p:nvSpPr>
          <p:spPr bwMode="auto">
            <a:xfrm>
              <a:off x="7776000" y="5360321"/>
              <a:ext cx="1008000" cy="360000"/>
            </a:xfrm>
            <a:prstGeom prst="rect">
              <a:avLst/>
            </a:prstGeom>
            <a:solidFill>
              <a:srgbClr val="FF97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288" name="Rectangle 6"/>
            <p:cNvSpPr>
              <a:spLocks noChangeArrowheads="1"/>
            </p:cNvSpPr>
            <p:nvPr/>
          </p:nvSpPr>
          <p:spPr bwMode="auto">
            <a:xfrm>
              <a:off x="7776000" y="5720321"/>
              <a:ext cx="1008000" cy="360000"/>
            </a:xfrm>
            <a:prstGeom prst="rect">
              <a:avLst/>
            </a:prstGeom>
            <a:solidFill>
              <a:srgbClr val="FF97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289" name="Rectangle 6"/>
            <p:cNvSpPr>
              <a:spLocks noChangeArrowheads="1"/>
            </p:cNvSpPr>
            <p:nvPr/>
          </p:nvSpPr>
          <p:spPr bwMode="auto">
            <a:xfrm>
              <a:off x="7776000" y="6080321"/>
              <a:ext cx="1008000" cy="360000"/>
            </a:xfrm>
            <a:prstGeom prst="rect">
              <a:avLst/>
            </a:prstGeom>
            <a:solidFill>
              <a:srgbClr val="FF979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72" name="Rectangle 6"/>
            <p:cNvSpPr>
              <a:spLocks noChangeArrowheads="1"/>
            </p:cNvSpPr>
            <p:nvPr/>
          </p:nvSpPr>
          <p:spPr bwMode="auto">
            <a:xfrm>
              <a:off x="6408000" y="2480322"/>
              <a:ext cx="1008000" cy="359766"/>
            </a:xfrm>
            <a:prstGeom prst="rect">
              <a:avLst/>
            </a:prstGeom>
            <a:solidFill>
              <a:srgbClr val="E2FFA7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84" name="Rectangle 6"/>
            <p:cNvSpPr>
              <a:spLocks noChangeArrowheads="1"/>
            </p:cNvSpPr>
            <p:nvPr/>
          </p:nvSpPr>
          <p:spPr bwMode="auto">
            <a:xfrm>
              <a:off x="6408000" y="6440321"/>
              <a:ext cx="1008000" cy="360000"/>
            </a:xfrm>
            <a:prstGeom prst="rect">
              <a:avLst/>
            </a:prstGeom>
            <a:solidFill>
              <a:srgbClr val="E2FFA7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73" name="Rectangle 6"/>
            <p:cNvSpPr>
              <a:spLocks noChangeArrowheads="1"/>
            </p:cNvSpPr>
            <p:nvPr/>
          </p:nvSpPr>
          <p:spPr bwMode="auto">
            <a:xfrm>
              <a:off x="6408000" y="2840321"/>
              <a:ext cx="1008000" cy="360000"/>
            </a:xfrm>
            <a:prstGeom prst="rect">
              <a:avLst/>
            </a:prstGeom>
            <a:solidFill>
              <a:srgbClr val="E2FFA7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75" name="Rectangle 6"/>
            <p:cNvSpPr>
              <a:spLocks noChangeArrowheads="1"/>
            </p:cNvSpPr>
            <p:nvPr/>
          </p:nvSpPr>
          <p:spPr bwMode="auto">
            <a:xfrm>
              <a:off x="6408000" y="3200321"/>
              <a:ext cx="1008000" cy="360000"/>
            </a:xfrm>
            <a:prstGeom prst="rect">
              <a:avLst/>
            </a:prstGeom>
            <a:solidFill>
              <a:srgbClr val="E2FFA7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有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76" name="Rectangle 6"/>
            <p:cNvSpPr>
              <a:spLocks noChangeArrowheads="1"/>
            </p:cNvSpPr>
            <p:nvPr/>
          </p:nvSpPr>
          <p:spPr bwMode="auto">
            <a:xfrm>
              <a:off x="6408000" y="3560321"/>
              <a:ext cx="1008000" cy="360000"/>
            </a:xfrm>
            <a:prstGeom prst="rect">
              <a:avLst/>
            </a:prstGeom>
            <a:solidFill>
              <a:srgbClr val="E2FFA7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77" name="Rectangle 6"/>
            <p:cNvSpPr>
              <a:spLocks noChangeArrowheads="1"/>
            </p:cNvSpPr>
            <p:nvPr/>
          </p:nvSpPr>
          <p:spPr bwMode="auto">
            <a:xfrm>
              <a:off x="6408000" y="3920321"/>
              <a:ext cx="1008000" cy="360000"/>
            </a:xfrm>
            <a:prstGeom prst="rect">
              <a:avLst/>
            </a:prstGeom>
            <a:solidFill>
              <a:srgbClr val="E2FFA7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78" name="Rectangle 6"/>
            <p:cNvSpPr>
              <a:spLocks noChangeArrowheads="1"/>
            </p:cNvSpPr>
            <p:nvPr/>
          </p:nvSpPr>
          <p:spPr bwMode="auto">
            <a:xfrm>
              <a:off x="6408000" y="4280321"/>
              <a:ext cx="1008000" cy="360000"/>
            </a:xfrm>
            <a:prstGeom prst="rect">
              <a:avLst/>
            </a:prstGeom>
            <a:solidFill>
              <a:srgbClr val="E2FFA7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79" name="Rectangle 6"/>
            <p:cNvSpPr>
              <a:spLocks noChangeArrowheads="1"/>
            </p:cNvSpPr>
            <p:nvPr/>
          </p:nvSpPr>
          <p:spPr bwMode="auto">
            <a:xfrm>
              <a:off x="6408000" y="4640321"/>
              <a:ext cx="1008000" cy="360000"/>
            </a:xfrm>
            <a:prstGeom prst="rect">
              <a:avLst/>
            </a:prstGeom>
            <a:solidFill>
              <a:srgbClr val="E2FFA7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80" name="Rectangle 6"/>
            <p:cNvSpPr>
              <a:spLocks noChangeArrowheads="1"/>
            </p:cNvSpPr>
            <p:nvPr/>
          </p:nvSpPr>
          <p:spPr bwMode="auto">
            <a:xfrm>
              <a:off x="6408000" y="5000321"/>
              <a:ext cx="1008000" cy="360000"/>
            </a:xfrm>
            <a:prstGeom prst="rect">
              <a:avLst/>
            </a:prstGeom>
            <a:solidFill>
              <a:srgbClr val="E2FFA7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81" name="Rectangle 6"/>
            <p:cNvSpPr>
              <a:spLocks noChangeArrowheads="1"/>
            </p:cNvSpPr>
            <p:nvPr/>
          </p:nvSpPr>
          <p:spPr bwMode="auto">
            <a:xfrm>
              <a:off x="6408000" y="5360321"/>
              <a:ext cx="1008000" cy="360000"/>
            </a:xfrm>
            <a:prstGeom prst="rect">
              <a:avLst/>
            </a:prstGeom>
            <a:solidFill>
              <a:srgbClr val="E2FFA7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82" name="Rectangle 6"/>
            <p:cNvSpPr>
              <a:spLocks noChangeArrowheads="1"/>
            </p:cNvSpPr>
            <p:nvPr/>
          </p:nvSpPr>
          <p:spPr bwMode="auto">
            <a:xfrm>
              <a:off x="6408000" y="5720321"/>
              <a:ext cx="1008000" cy="360000"/>
            </a:xfrm>
            <a:prstGeom prst="rect">
              <a:avLst/>
            </a:prstGeom>
            <a:solidFill>
              <a:srgbClr val="E2FFA7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83" name="Rectangle 6"/>
            <p:cNvSpPr>
              <a:spLocks noChangeArrowheads="1"/>
            </p:cNvSpPr>
            <p:nvPr/>
          </p:nvSpPr>
          <p:spPr bwMode="auto">
            <a:xfrm>
              <a:off x="6408000" y="6080321"/>
              <a:ext cx="1008000" cy="360000"/>
            </a:xfrm>
            <a:prstGeom prst="rect">
              <a:avLst/>
            </a:prstGeom>
            <a:solidFill>
              <a:srgbClr val="E2FFA7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32" name="Rectangle 6"/>
            <p:cNvSpPr>
              <a:spLocks noChangeArrowheads="1"/>
            </p:cNvSpPr>
            <p:nvPr/>
          </p:nvSpPr>
          <p:spPr bwMode="auto">
            <a:xfrm>
              <a:off x="5040000" y="2480322"/>
              <a:ext cx="1008000" cy="359766"/>
            </a:xfrm>
            <a:prstGeom prst="rect">
              <a:avLst/>
            </a:prstGeom>
            <a:solidFill>
              <a:srgbClr val="97BEE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44" name="Rectangle 6"/>
            <p:cNvSpPr>
              <a:spLocks noChangeArrowheads="1"/>
            </p:cNvSpPr>
            <p:nvPr/>
          </p:nvSpPr>
          <p:spPr bwMode="auto">
            <a:xfrm>
              <a:off x="5040000" y="6440321"/>
              <a:ext cx="1008000" cy="360000"/>
            </a:xfrm>
            <a:prstGeom prst="rect">
              <a:avLst/>
            </a:prstGeom>
            <a:solidFill>
              <a:srgbClr val="97BEE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33" name="Rectangle 6"/>
            <p:cNvSpPr>
              <a:spLocks noChangeArrowheads="1"/>
            </p:cNvSpPr>
            <p:nvPr/>
          </p:nvSpPr>
          <p:spPr bwMode="auto">
            <a:xfrm>
              <a:off x="5040000" y="2840321"/>
              <a:ext cx="1008000" cy="360000"/>
            </a:xfrm>
            <a:prstGeom prst="rect">
              <a:avLst/>
            </a:prstGeom>
            <a:solidFill>
              <a:srgbClr val="97BEE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35" name="Rectangle 6"/>
            <p:cNvSpPr>
              <a:spLocks noChangeArrowheads="1"/>
            </p:cNvSpPr>
            <p:nvPr/>
          </p:nvSpPr>
          <p:spPr bwMode="auto">
            <a:xfrm>
              <a:off x="5040000" y="3200321"/>
              <a:ext cx="1008000" cy="360000"/>
            </a:xfrm>
            <a:prstGeom prst="rect">
              <a:avLst/>
            </a:prstGeom>
            <a:solidFill>
              <a:srgbClr val="97BEE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36" name="Rectangle 6"/>
            <p:cNvSpPr>
              <a:spLocks noChangeArrowheads="1"/>
            </p:cNvSpPr>
            <p:nvPr/>
          </p:nvSpPr>
          <p:spPr bwMode="auto">
            <a:xfrm>
              <a:off x="5040000" y="3560321"/>
              <a:ext cx="1008000" cy="360000"/>
            </a:xfrm>
            <a:prstGeom prst="rect">
              <a:avLst/>
            </a:prstGeom>
            <a:solidFill>
              <a:srgbClr val="97BEE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37" name="Rectangle 6"/>
            <p:cNvSpPr>
              <a:spLocks noChangeArrowheads="1"/>
            </p:cNvSpPr>
            <p:nvPr/>
          </p:nvSpPr>
          <p:spPr bwMode="auto">
            <a:xfrm>
              <a:off x="5040000" y="3920321"/>
              <a:ext cx="1008000" cy="360000"/>
            </a:xfrm>
            <a:prstGeom prst="rect">
              <a:avLst/>
            </a:prstGeom>
            <a:solidFill>
              <a:srgbClr val="97BEE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38" name="Rectangle 6"/>
            <p:cNvSpPr>
              <a:spLocks noChangeArrowheads="1"/>
            </p:cNvSpPr>
            <p:nvPr/>
          </p:nvSpPr>
          <p:spPr bwMode="auto">
            <a:xfrm>
              <a:off x="5040000" y="4280321"/>
              <a:ext cx="1008000" cy="360000"/>
            </a:xfrm>
            <a:prstGeom prst="rect">
              <a:avLst/>
            </a:prstGeom>
            <a:solidFill>
              <a:srgbClr val="97BEE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39" name="Rectangle 6"/>
            <p:cNvSpPr>
              <a:spLocks noChangeArrowheads="1"/>
            </p:cNvSpPr>
            <p:nvPr/>
          </p:nvSpPr>
          <p:spPr bwMode="auto">
            <a:xfrm>
              <a:off x="5040000" y="4640321"/>
              <a:ext cx="1008000" cy="360000"/>
            </a:xfrm>
            <a:prstGeom prst="rect">
              <a:avLst/>
            </a:prstGeom>
            <a:solidFill>
              <a:srgbClr val="97BEE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40" name="Rectangle 6"/>
            <p:cNvSpPr>
              <a:spLocks noChangeArrowheads="1"/>
            </p:cNvSpPr>
            <p:nvPr/>
          </p:nvSpPr>
          <p:spPr bwMode="auto">
            <a:xfrm>
              <a:off x="5040000" y="5000321"/>
              <a:ext cx="1008000" cy="360000"/>
            </a:xfrm>
            <a:prstGeom prst="rect">
              <a:avLst/>
            </a:prstGeom>
            <a:solidFill>
              <a:srgbClr val="97BEE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41" name="Rectangle 6"/>
            <p:cNvSpPr>
              <a:spLocks noChangeArrowheads="1"/>
            </p:cNvSpPr>
            <p:nvPr/>
          </p:nvSpPr>
          <p:spPr bwMode="auto">
            <a:xfrm>
              <a:off x="5040000" y="5360321"/>
              <a:ext cx="1008000" cy="360000"/>
            </a:xfrm>
            <a:prstGeom prst="rect">
              <a:avLst/>
            </a:prstGeom>
            <a:solidFill>
              <a:srgbClr val="97BEE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42" name="Rectangle 6"/>
            <p:cNvSpPr>
              <a:spLocks noChangeArrowheads="1"/>
            </p:cNvSpPr>
            <p:nvPr/>
          </p:nvSpPr>
          <p:spPr bwMode="auto">
            <a:xfrm>
              <a:off x="5040000" y="5720321"/>
              <a:ext cx="1008000" cy="360000"/>
            </a:xfrm>
            <a:prstGeom prst="rect">
              <a:avLst/>
            </a:prstGeom>
            <a:solidFill>
              <a:srgbClr val="97BEE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43" name="Rectangle 6"/>
            <p:cNvSpPr>
              <a:spLocks noChangeArrowheads="1"/>
            </p:cNvSpPr>
            <p:nvPr/>
          </p:nvSpPr>
          <p:spPr bwMode="auto">
            <a:xfrm>
              <a:off x="5040000" y="6080321"/>
              <a:ext cx="1008000" cy="360000"/>
            </a:xfrm>
            <a:prstGeom prst="rect">
              <a:avLst/>
            </a:prstGeom>
            <a:solidFill>
              <a:srgbClr val="97BEE9"/>
            </a:solidFill>
            <a:ln>
              <a:noFill/>
            </a:ln>
            <a:effectLst/>
          </p:spPr>
          <p:txBody>
            <a:bodyPr anchor="ctr" anchorCtr="1"/>
            <a:lstStyle/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无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5040000" y="1960141"/>
              <a:ext cx="1008000" cy="360040"/>
            </a:xfrm>
            <a:prstGeom prst="rect">
              <a:avLst/>
            </a:prstGeom>
            <a:solidFill>
              <a:srgbClr val="4A91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+mn-ea"/>
                </a:rPr>
                <a:t>vivo</a:t>
              </a:r>
              <a:endParaRPr lang="zh-CN" altLang="en-US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6408000" y="1960141"/>
              <a:ext cx="1008000" cy="360040"/>
            </a:xfrm>
            <a:prstGeom prst="rect">
              <a:avLst/>
            </a:prstGeom>
            <a:solidFill>
              <a:srgbClr val="68B7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+mn-ea"/>
                </a:rPr>
                <a:t>oppo</a:t>
              </a:r>
              <a:endParaRPr lang="zh-CN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7776000" y="1960141"/>
              <a:ext cx="1008000" cy="360040"/>
            </a:xfrm>
            <a:prstGeom prst="rect">
              <a:avLst/>
            </a:prstGeom>
            <a:solidFill>
              <a:srgbClr val="EC1D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+mn-ea"/>
                </a:rPr>
                <a:t>Huawei</a:t>
              </a:r>
              <a:endParaRPr lang="zh-CN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9144000" y="1960141"/>
              <a:ext cx="1008000" cy="360040"/>
            </a:xfrm>
            <a:prstGeom prst="rect">
              <a:avLst/>
            </a:prstGeom>
            <a:solidFill>
              <a:srgbClr val="F08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+mn-ea"/>
                </a:rPr>
                <a:t>UC</a:t>
              </a:r>
              <a:endParaRPr lang="zh-CN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10512000" y="1960141"/>
              <a:ext cx="1008000" cy="360040"/>
            </a:xfrm>
            <a:prstGeom prst="rect">
              <a:avLst/>
            </a:prstGeom>
            <a:solidFill>
              <a:srgbClr val="63A1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+mn-ea"/>
                </a:rPr>
                <a:t>QQ</a:t>
              </a:r>
              <a:endParaRPr lang="zh-CN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1440000" y="1960141"/>
              <a:ext cx="90000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30332F"/>
                  </a:solidFill>
                  <a:latin typeface="+mn-ea"/>
                </a:rPr>
                <a:t>序号</a:t>
              </a:r>
            </a:p>
          </p:txBody>
        </p:sp>
        <p:sp>
          <p:nvSpPr>
            <p:cNvPr id="123" name="矩形 122"/>
            <p:cNvSpPr/>
            <p:nvPr/>
          </p:nvSpPr>
          <p:spPr>
            <a:xfrm>
              <a:off x="2520000" y="1960141"/>
              <a:ext cx="2160000" cy="3600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功能</a:t>
              </a:r>
            </a:p>
          </p:txBody>
        </p:sp>
        <p:sp>
          <p:nvSpPr>
            <p:cNvPr id="202" name="Rectangle 2"/>
            <p:cNvSpPr>
              <a:spLocks noChangeArrowheads="1"/>
            </p:cNvSpPr>
            <p:nvPr/>
          </p:nvSpPr>
          <p:spPr bwMode="auto">
            <a:xfrm>
              <a:off x="1440000" y="2480323"/>
              <a:ext cx="900000" cy="3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>
                <a:spcBef>
                  <a:spcPct val="20000"/>
                </a:spcBef>
              </a:pPr>
              <a:r>
                <a:rPr lang="en-US" altLang="zh-CN" sz="1400" dirty="0">
                  <a:latin typeface="+mn-ea"/>
                  <a:ea typeface="+mn-ea"/>
                </a:rPr>
                <a:t>13</a:t>
              </a:r>
              <a:endParaRPr lang="zh-CN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206" name="Rectangle 6"/>
            <p:cNvSpPr>
              <a:spLocks noChangeArrowheads="1"/>
            </p:cNvSpPr>
            <p:nvPr/>
          </p:nvSpPr>
          <p:spPr bwMode="auto">
            <a:xfrm>
              <a:off x="2519728" y="2480322"/>
              <a:ext cx="2160543" cy="35976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0"/>
            <a:lstStyle/>
            <a:p>
              <a:r>
                <a:rPr lang="zh-CN" altLang="en-US" sz="1400" dirty="0">
                  <a:latin typeface="+mn-ea"/>
                  <a:ea typeface="+mn-ea"/>
                </a:rPr>
                <a:t>打印和保存页面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90" name="Rectangle 6"/>
            <p:cNvSpPr>
              <a:spLocks noChangeArrowheads="1"/>
            </p:cNvSpPr>
            <p:nvPr/>
          </p:nvSpPr>
          <p:spPr bwMode="auto">
            <a:xfrm>
              <a:off x="2520000" y="2840321"/>
              <a:ext cx="2160000" cy="36000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0"/>
            <a:lstStyle/>
            <a:p>
              <a:r>
                <a:rPr lang="zh-CN" altLang="zh-CN" sz="1400" dirty="0">
                  <a:latin typeface="+mn-ea"/>
                  <a:ea typeface="+mn-ea"/>
                </a:rPr>
                <a:t>云端代理</a:t>
              </a:r>
            </a:p>
          </p:txBody>
        </p:sp>
        <p:sp>
          <p:nvSpPr>
            <p:cNvPr id="247" name="Line 64"/>
            <p:cNvSpPr>
              <a:spLocks noChangeAspect="1" noChangeShapeType="1"/>
            </p:cNvSpPr>
            <p:nvPr/>
          </p:nvSpPr>
          <p:spPr bwMode="auto">
            <a:xfrm>
              <a:off x="1440000" y="2840322"/>
              <a:ext cx="3240000" cy="0"/>
            </a:xfrm>
            <a:prstGeom prst="line">
              <a:avLst/>
            </a:prstGeom>
            <a:noFill/>
            <a:ln w="12700" cmpd="sng">
              <a:solidFill>
                <a:srgbClr val="5FF3C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91" name="Rectangle 6"/>
            <p:cNvSpPr>
              <a:spLocks noChangeArrowheads="1"/>
            </p:cNvSpPr>
            <p:nvPr/>
          </p:nvSpPr>
          <p:spPr bwMode="auto">
            <a:xfrm>
              <a:off x="2520000" y="3200321"/>
              <a:ext cx="2160000" cy="36000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0"/>
            <a:lstStyle/>
            <a:p>
              <a:r>
                <a:rPr lang="zh-CN" altLang="en-US" sz="1400" dirty="0">
                  <a:latin typeface="+mn-ea"/>
                  <a:ea typeface="+mn-ea"/>
                </a:rPr>
                <a:t>翻译功能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93" name="Rectangle 6"/>
            <p:cNvSpPr>
              <a:spLocks noChangeArrowheads="1"/>
            </p:cNvSpPr>
            <p:nvPr/>
          </p:nvSpPr>
          <p:spPr bwMode="auto">
            <a:xfrm>
              <a:off x="2520000" y="3560321"/>
              <a:ext cx="2160000" cy="36000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0"/>
            <a:lstStyle/>
            <a:p>
              <a:r>
                <a:rPr lang="zh-CN" altLang="en-US" sz="1400" dirty="0">
                  <a:latin typeface="+mn-ea"/>
                  <a:ea typeface="+mn-ea"/>
                </a:rPr>
                <a:t>网页截图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94" name="Rectangle 6"/>
            <p:cNvSpPr>
              <a:spLocks noChangeArrowheads="1"/>
            </p:cNvSpPr>
            <p:nvPr/>
          </p:nvSpPr>
          <p:spPr bwMode="auto">
            <a:xfrm>
              <a:off x="2520000" y="3920321"/>
              <a:ext cx="2160000" cy="36000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0"/>
            <a:lstStyle/>
            <a:p>
              <a:r>
                <a:rPr lang="zh-CN" altLang="en-US" sz="1400" dirty="0">
                  <a:latin typeface="+mn-ea"/>
                  <a:ea typeface="+mn-ea"/>
                </a:rPr>
                <a:t>网页离线保存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95" name="Rectangle 6"/>
            <p:cNvSpPr>
              <a:spLocks noChangeArrowheads="1"/>
            </p:cNvSpPr>
            <p:nvPr/>
          </p:nvSpPr>
          <p:spPr bwMode="auto">
            <a:xfrm>
              <a:off x="2520000" y="4280321"/>
              <a:ext cx="2160000" cy="36000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0"/>
            <a:lstStyle/>
            <a:p>
              <a:r>
                <a:rPr lang="zh-CN" altLang="en-US" sz="1400" dirty="0">
                  <a:latin typeface="+mn-ea"/>
                  <a:ea typeface="+mn-ea"/>
                </a:rPr>
                <a:t>自定义刷新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96" name="Rectangle 6"/>
            <p:cNvSpPr>
              <a:spLocks noChangeArrowheads="1"/>
            </p:cNvSpPr>
            <p:nvPr/>
          </p:nvSpPr>
          <p:spPr bwMode="auto">
            <a:xfrm>
              <a:off x="2520000" y="4640321"/>
              <a:ext cx="2160000" cy="36000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0"/>
            <a:lstStyle/>
            <a:p>
              <a:r>
                <a:rPr lang="en-US" altLang="zh-CN" sz="1400" dirty="0">
                  <a:latin typeface="+mn-ea"/>
                  <a:ea typeface="+mn-ea"/>
                </a:rPr>
                <a:t>WIFI</a:t>
              </a:r>
              <a:r>
                <a:rPr lang="zh-CN" altLang="en-US" sz="1400" dirty="0">
                  <a:latin typeface="+mn-ea"/>
                  <a:ea typeface="+mn-ea"/>
                </a:rPr>
                <a:t>管家功能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97" name="Rectangle 6"/>
            <p:cNvSpPr>
              <a:spLocks noChangeArrowheads="1"/>
            </p:cNvSpPr>
            <p:nvPr/>
          </p:nvSpPr>
          <p:spPr bwMode="auto">
            <a:xfrm>
              <a:off x="2520000" y="5000321"/>
              <a:ext cx="2160000" cy="36000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0"/>
            <a:lstStyle/>
            <a:p>
              <a:r>
                <a:rPr lang="zh-CN" altLang="zh-CN" sz="1400" dirty="0">
                  <a:latin typeface="+mn-ea"/>
                  <a:ea typeface="+mn-ea"/>
                </a:rPr>
                <a:t>文件管理</a:t>
              </a:r>
            </a:p>
          </p:txBody>
        </p:sp>
        <p:sp>
          <p:nvSpPr>
            <p:cNvPr id="98" name="Rectangle 6"/>
            <p:cNvSpPr>
              <a:spLocks noChangeArrowheads="1"/>
            </p:cNvSpPr>
            <p:nvPr/>
          </p:nvSpPr>
          <p:spPr bwMode="auto">
            <a:xfrm>
              <a:off x="2520000" y="5360321"/>
              <a:ext cx="2160000" cy="36000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0"/>
            <a:lstStyle/>
            <a:p>
              <a:r>
                <a:rPr lang="zh-CN" altLang="zh-CN" sz="1400" dirty="0">
                  <a:latin typeface="+mn-ea"/>
                  <a:ea typeface="+mn-ea"/>
                </a:rPr>
                <a:t>位置服务</a:t>
              </a:r>
            </a:p>
          </p:txBody>
        </p:sp>
        <p:sp>
          <p:nvSpPr>
            <p:cNvPr id="99" name="Rectangle 6"/>
            <p:cNvSpPr>
              <a:spLocks noChangeArrowheads="1"/>
            </p:cNvSpPr>
            <p:nvPr/>
          </p:nvSpPr>
          <p:spPr bwMode="auto">
            <a:xfrm>
              <a:off x="2520000" y="5720321"/>
              <a:ext cx="2160000" cy="36000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0"/>
            <a:lstStyle/>
            <a:p>
              <a:r>
                <a:rPr lang="zh-CN" altLang="en-US" sz="1400" dirty="0">
                  <a:latin typeface="+mn-ea"/>
                  <a:ea typeface="+mn-ea"/>
                </a:rPr>
                <a:t>网络诊断工具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00" name="Rectangle 6"/>
            <p:cNvSpPr>
              <a:spLocks noChangeArrowheads="1"/>
            </p:cNvSpPr>
            <p:nvPr/>
          </p:nvSpPr>
          <p:spPr bwMode="auto">
            <a:xfrm>
              <a:off x="2520000" y="6080321"/>
              <a:ext cx="2160000" cy="36000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0"/>
            <a:lstStyle/>
            <a:p>
              <a:r>
                <a:rPr lang="zh-CN" altLang="en-US" sz="1400" dirty="0">
                  <a:latin typeface="+mn-ea"/>
                  <a:ea typeface="+mn-ea"/>
                </a:rPr>
                <a:t>语音搜索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01" name="Rectangle 6"/>
            <p:cNvSpPr>
              <a:spLocks noChangeArrowheads="1"/>
            </p:cNvSpPr>
            <p:nvPr/>
          </p:nvSpPr>
          <p:spPr bwMode="auto">
            <a:xfrm>
              <a:off x="2520000" y="6440321"/>
              <a:ext cx="2160000" cy="36000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0"/>
            <a:lstStyle/>
            <a:p>
              <a:r>
                <a:rPr lang="zh-CN" altLang="en-US" sz="1400" dirty="0">
                  <a:latin typeface="+mn-ea"/>
                  <a:ea typeface="+mn-ea"/>
                </a:rPr>
                <a:t>上网安全监测</a:t>
              </a:r>
              <a:endParaRPr lang="zh-CN" altLang="zh-CN" sz="1400" dirty="0">
                <a:latin typeface="+mn-ea"/>
                <a:ea typeface="+mn-ea"/>
              </a:endParaRPr>
            </a:p>
          </p:txBody>
        </p:sp>
        <p:sp>
          <p:nvSpPr>
            <p:cNvPr id="102" name="Line 64"/>
            <p:cNvSpPr>
              <a:spLocks noChangeAspect="1" noChangeShapeType="1"/>
            </p:cNvSpPr>
            <p:nvPr/>
          </p:nvSpPr>
          <p:spPr bwMode="auto">
            <a:xfrm>
              <a:off x="1440000" y="3200322"/>
              <a:ext cx="3240000" cy="0"/>
            </a:xfrm>
            <a:prstGeom prst="line">
              <a:avLst/>
            </a:prstGeom>
            <a:noFill/>
            <a:ln w="12700" cmpd="sng">
              <a:solidFill>
                <a:srgbClr val="5FF3C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03" name="Line 64"/>
            <p:cNvSpPr>
              <a:spLocks noChangeAspect="1" noChangeShapeType="1"/>
            </p:cNvSpPr>
            <p:nvPr/>
          </p:nvSpPr>
          <p:spPr bwMode="auto">
            <a:xfrm>
              <a:off x="1440000" y="3560322"/>
              <a:ext cx="3240000" cy="0"/>
            </a:xfrm>
            <a:prstGeom prst="line">
              <a:avLst/>
            </a:prstGeom>
            <a:noFill/>
            <a:ln w="12700" cmpd="sng">
              <a:solidFill>
                <a:srgbClr val="5FF3C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04" name="Line 64"/>
            <p:cNvSpPr>
              <a:spLocks noChangeAspect="1" noChangeShapeType="1"/>
            </p:cNvSpPr>
            <p:nvPr/>
          </p:nvSpPr>
          <p:spPr bwMode="auto">
            <a:xfrm>
              <a:off x="1440000" y="3920322"/>
              <a:ext cx="3240000" cy="0"/>
            </a:xfrm>
            <a:prstGeom prst="line">
              <a:avLst/>
            </a:prstGeom>
            <a:noFill/>
            <a:ln w="12700" cmpd="sng">
              <a:solidFill>
                <a:srgbClr val="5FF3C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05" name="Line 64"/>
            <p:cNvSpPr>
              <a:spLocks noChangeAspect="1" noChangeShapeType="1"/>
            </p:cNvSpPr>
            <p:nvPr/>
          </p:nvSpPr>
          <p:spPr bwMode="auto">
            <a:xfrm>
              <a:off x="1440000" y="4280322"/>
              <a:ext cx="3240000" cy="0"/>
            </a:xfrm>
            <a:prstGeom prst="line">
              <a:avLst/>
            </a:prstGeom>
            <a:noFill/>
            <a:ln w="12700" cmpd="sng">
              <a:solidFill>
                <a:srgbClr val="5FF3C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06" name="Line 64"/>
            <p:cNvSpPr>
              <a:spLocks noChangeAspect="1" noChangeShapeType="1"/>
            </p:cNvSpPr>
            <p:nvPr/>
          </p:nvSpPr>
          <p:spPr bwMode="auto">
            <a:xfrm>
              <a:off x="1440000" y="4640322"/>
              <a:ext cx="3240000" cy="0"/>
            </a:xfrm>
            <a:prstGeom prst="line">
              <a:avLst/>
            </a:prstGeom>
            <a:noFill/>
            <a:ln w="12700" cmpd="sng">
              <a:solidFill>
                <a:srgbClr val="5FF3C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07" name="Line 64"/>
            <p:cNvSpPr>
              <a:spLocks noChangeAspect="1" noChangeShapeType="1"/>
            </p:cNvSpPr>
            <p:nvPr/>
          </p:nvSpPr>
          <p:spPr bwMode="auto">
            <a:xfrm>
              <a:off x="1440000" y="5000322"/>
              <a:ext cx="3240000" cy="0"/>
            </a:xfrm>
            <a:prstGeom prst="line">
              <a:avLst/>
            </a:prstGeom>
            <a:noFill/>
            <a:ln w="12700" cmpd="sng">
              <a:solidFill>
                <a:srgbClr val="5FF3C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08" name="Line 64"/>
            <p:cNvSpPr>
              <a:spLocks noChangeAspect="1" noChangeShapeType="1"/>
            </p:cNvSpPr>
            <p:nvPr/>
          </p:nvSpPr>
          <p:spPr bwMode="auto">
            <a:xfrm>
              <a:off x="1440000" y="5360322"/>
              <a:ext cx="3240000" cy="0"/>
            </a:xfrm>
            <a:prstGeom prst="line">
              <a:avLst/>
            </a:prstGeom>
            <a:noFill/>
            <a:ln w="12700" cmpd="sng">
              <a:solidFill>
                <a:srgbClr val="5FF3C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09" name="Line 64"/>
            <p:cNvSpPr>
              <a:spLocks noChangeAspect="1" noChangeShapeType="1"/>
            </p:cNvSpPr>
            <p:nvPr/>
          </p:nvSpPr>
          <p:spPr bwMode="auto">
            <a:xfrm>
              <a:off x="1440000" y="5720322"/>
              <a:ext cx="3240000" cy="0"/>
            </a:xfrm>
            <a:prstGeom prst="line">
              <a:avLst/>
            </a:prstGeom>
            <a:noFill/>
            <a:ln w="12700" cmpd="sng">
              <a:solidFill>
                <a:srgbClr val="5FF3C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10" name="Line 64"/>
            <p:cNvSpPr>
              <a:spLocks noChangeAspect="1" noChangeShapeType="1"/>
            </p:cNvSpPr>
            <p:nvPr/>
          </p:nvSpPr>
          <p:spPr bwMode="auto">
            <a:xfrm>
              <a:off x="1440000" y="6080322"/>
              <a:ext cx="3240000" cy="0"/>
            </a:xfrm>
            <a:prstGeom prst="line">
              <a:avLst/>
            </a:prstGeom>
            <a:noFill/>
            <a:ln w="12700" cmpd="sng">
              <a:solidFill>
                <a:srgbClr val="5FF3C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11" name="Line 64"/>
            <p:cNvSpPr>
              <a:spLocks noChangeAspect="1" noChangeShapeType="1"/>
            </p:cNvSpPr>
            <p:nvPr/>
          </p:nvSpPr>
          <p:spPr bwMode="auto">
            <a:xfrm>
              <a:off x="1440000" y="6440322"/>
              <a:ext cx="3240000" cy="0"/>
            </a:xfrm>
            <a:prstGeom prst="line">
              <a:avLst/>
            </a:prstGeom>
            <a:noFill/>
            <a:ln w="12700" cmpd="sng">
              <a:solidFill>
                <a:srgbClr val="5FF3C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13" name="Rectangle 2"/>
            <p:cNvSpPr>
              <a:spLocks noChangeArrowheads="1"/>
            </p:cNvSpPr>
            <p:nvPr/>
          </p:nvSpPr>
          <p:spPr bwMode="auto">
            <a:xfrm>
              <a:off x="1440000" y="2840322"/>
              <a:ext cx="900000" cy="3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>
                <a:spcBef>
                  <a:spcPct val="20000"/>
                </a:spcBef>
              </a:pPr>
              <a:r>
                <a:rPr lang="en-US" altLang="zh-CN" sz="1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14</a:t>
              </a:r>
              <a:endParaRPr lang="zh-CN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14" name="Rectangle 2"/>
            <p:cNvSpPr>
              <a:spLocks noChangeArrowheads="1"/>
            </p:cNvSpPr>
            <p:nvPr/>
          </p:nvSpPr>
          <p:spPr bwMode="auto">
            <a:xfrm>
              <a:off x="1440000" y="3200322"/>
              <a:ext cx="900000" cy="3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>
                <a:spcBef>
                  <a:spcPct val="20000"/>
                </a:spcBef>
              </a:pPr>
              <a:r>
                <a:rPr lang="en-US" altLang="zh-CN" sz="1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15</a:t>
              </a:r>
              <a:endParaRPr lang="zh-CN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15" name="Rectangle 2"/>
            <p:cNvSpPr>
              <a:spLocks noChangeArrowheads="1"/>
            </p:cNvSpPr>
            <p:nvPr/>
          </p:nvSpPr>
          <p:spPr bwMode="auto">
            <a:xfrm>
              <a:off x="1440000" y="3560322"/>
              <a:ext cx="900000" cy="3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>
                <a:spcBef>
                  <a:spcPct val="20000"/>
                </a:spcBef>
              </a:pPr>
              <a:r>
                <a:rPr lang="en-US" altLang="zh-CN" sz="1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16</a:t>
              </a:r>
              <a:endParaRPr lang="zh-CN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16" name="Rectangle 2"/>
            <p:cNvSpPr>
              <a:spLocks noChangeArrowheads="1"/>
            </p:cNvSpPr>
            <p:nvPr/>
          </p:nvSpPr>
          <p:spPr bwMode="auto">
            <a:xfrm>
              <a:off x="1440000" y="3920322"/>
              <a:ext cx="900000" cy="3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>
                <a:spcBef>
                  <a:spcPct val="20000"/>
                </a:spcBef>
              </a:pPr>
              <a:r>
                <a:rPr lang="en-US" altLang="zh-CN" sz="1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17</a:t>
              </a:r>
              <a:endParaRPr lang="zh-CN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17" name="Rectangle 2"/>
            <p:cNvSpPr>
              <a:spLocks noChangeArrowheads="1"/>
            </p:cNvSpPr>
            <p:nvPr/>
          </p:nvSpPr>
          <p:spPr bwMode="auto">
            <a:xfrm>
              <a:off x="1440000" y="4280322"/>
              <a:ext cx="900000" cy="3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>
                <a:spcBef>
                  <a:spcPct val="20000"/>
                </a:spcBef>
              </a:pPr>
              <a:r>
                <a:rPr lang="en-US" altLang="zh-CN" sz="1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18</a:t>
              </a:r>
              <a:endParaRPr lang="zh-CN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18" name="Rectangle 2"/>
            <p:cNvSpPr>
              <a:spLocks noChangeArrowheads="1"/>
            </p:cNvSpPr>
            <p:nvPr/>
          </p:nvSpPr>
          <p:spPr bwMode="auto">
            <a:xfrm>
              <a:off x="1440000" y="4640322"/>
              <a:ext cx="900000" cy="3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>
                <a:spcBef>
                  <a:spcPct val="20000"/>
                </a:spcBef>
              </a:pPr>
              <a:r>
                <a:rPr lang="en-US" altLang="zh-CN" sz="1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19</a:t>
              </a:r>
              <a:endParaRPr lang="zh-CN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19" name="Rectangle 2"/>
            <p:cNvSpPr>
              <a:spLocks noChangeArrowheads="1"/>
            </p:cNvSpPr>
            <p:nvPr/>
          </p:nvSpPr>
          <p:spPr bwMode="auto">
            <a:xfrm>
              <a:off x="1440000" y="5000322"/>
              <a:ext cx="900000" cy="3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>
                <a:spcBef>
                  <a:spcPct val="20000"/>
                </a:spcBef>
              </a:pPr>
              <a:r>
                <a:rPr lang="en-US" altLang="zh-CN" sz="1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20</a:t>
              </a:r>
              <a:endParaRPr lang="zh-CN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20" name="Rectangle 2"/>
            <p:cNvSpPr>
              <a:spLocks noChangeArrowheads="1"/>
            </p:cNvSpPr>
            <p:nvPr/>
          </p:nvSpPr>
          <p:spPr bwMode="auto">
            <a:xfrm>
              <a:off x="1440000" y="5360322"/>
              <a:ext cx="900000" cy="3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>
                <a:spcBef>
                  <a:spcPct val="20000"/>
                </a:spcBef>
              </a:pPr>
              <a:r>
                <a:rPr lang="en-US" altLang="zh-CN" sz="1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21</a:t>
              </a:r>
              <a:endParaRPr lang="zh-CN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21" name="Rectangle 2"/>
            <p:cNvSpPr>
              <a:spLocks noChangeArrowheads="1"/>
            </p:cNvSpPr>
            <p:nvPr/>
          </p:nvSpPr>
          <p:spPr bwMode="auto">
            <a:xfrm>
              <a:off x="1440000" y="5720322"/>
              <a:ext cx="900000" cy="3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>
                <a:spcBef>
                  <a:spcPct val="20000"/>
                </a:spcBef>
              </a:pPr>
              <a:r>
                <a:rPr lang="en-US" altLang="zh-CN" sz="1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22</a:t>
              </a:r>
              <a:endParaRPr lang="zh-CN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26" name="Rectangle 2"/>
            <p:cNvSpPr>
              <a:spLocks noChangeArrowheads="1"/>
            </p:cNvSpPr>
            <p:nvPr/>
          </p:nvSpPr>
          <p:spPr bwMode="auto">
            <a:xfrm>
              <a:off x="1440000" y="6080322"/>
              <a:ext cx="900000" cy="3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>
                <a:spcBef>
                  <a:spcPct val="20000"/>
                </a:spcBef>
              </a:pPr>
              <a:r>
                <a:rPr lang="en-US" altLang="zh-CN" sz="1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23</a:t>
              </a:r>
              <a:endParaRPr lang="zh-CN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30" name="Rectangle 2"/>
            <p:cNvSpPr>
              <a:spLocks noChangeArrowheads="1"/>
            </p:cNvSpPr>
            <p:nvPr/>
          </p:nvSpPr>
          <p:spPr bwMode="auto">
            <a:xfrm>
              <a:off x="1440000" y="6440322"/>
              <a:ext cx="900000" cy="3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>
                <a:spcBef>
                  <a:spcPct val="20000"/>
                </a:spcBef>
              </a:pPr>
              <a:r>
                <a:rPr lang="en-US" altLang="zh-CN" sz="1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24</a:t>
              </a:r>
              <a:endParaRPr lang="zh-CN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34" name="Line 64"/>
            <p:cNvSpPr>
              <a:spLocks noChangeAspect="1" noChangeShapeType="1"/>
            </p:cNvSpPr>
            <p:nvPr/>
          </p:nvSpPr>
          <p:spPr bwMode="auto">
            <a:xfrm>
              <a:off x="5040000" y="284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4A91E4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74" name="Line 64"/>
            <p:cNvSpPr>
              <a:spLocks noChangeAspect="1" noChangeShapeType="1"/>
            </p:cNvSpPr>
            <p:nvPr/>
          </p:nvSpPr>
          <p:spPr bwMode="auto">
            <a:xfrm>
              <a:off x="6408000" y="284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8B71F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280" name="Line 64"/>
            <p:cNvSpPr>
              <a:spLocks noChangeAspect="1" noChangeShapeType="1"/>
            </p:cNvSpPr>
            <p:nvPr/>
          </p:nvSpPr>
          <p:spPr bwMode="auto">
            <a:xfrm>
              <a:off x="7776000" y="284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EC1D25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14" name="Line 64"/>
            <p:cNvSpPr>
              <a:spLocks noChangeAspect="1" noChangeShapeType="1"/>
            </p:cNvSpPr>
            <p:nvPr/>
          </p:nvSpPr>
          <p:spPr bwMode="auto">
            <a:xfrm>
              <a:off x="9144000" y="284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F083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37" name="Line 64"/>
            <p:cNvSpPr>
              <a:spLocks noChangeAspect="1" noChangeShapeType="1"/>
            </p:cNvSpPr>
            <p:nvPr/>
          </p:nvSpPr>
          <p:spPr bwMode="auto">
            <a:xfrm>
              <a:off x="10512000" y="284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3A1E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45" name="Line 64"/>
            <p:cNvSpPr>
              <a:spLocks noChangeAspect="1" noChangeShapeType="1"/>
            </p:cNvSpPr>
            <p:nvPr/>
          </p:nvSpPr>
          <p:spPr bwMode="auto">
            <a:xfrm>
              <a:off x="5040000" y="320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4A91E4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85" name="Line 64"/>
            <p:cNvSpPr>
              <a:spLocks noChangeAspect="1" noChangeShapeType="1"/>
            </p:cNvSpPr>
            <p:nvPr/>
          </p:nvSpPr>
          <p:spPr bwMode="auto">
            <a:xfrm>
              <a:off x="6408000" y="320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8B71F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291" name="Line 64"/>
            <p:cNvSpPr>
              <a:spLocks noChangeAspect="1" noChangeShapeType="1"/>
            </p:cNvSpPr>
            <p:nvPr/>
          </p:nvSpPr>
          <p:spPr bwMode="auto">
            <a:xfrm>
              <a:off x="7776000" y="320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EC1D25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25" name="Line 64"/>
            <p:cNvSpPr>
              <a:spLocks noChangeAspect="1" noChangeShapeType="1"/>
            </p:cNvSpPr>
            <p:nvPr/>
          </p:nvSpPr>
          <p:spPr bwMode="auto">
            <a:xfrm>
              <a:off x="9144000" y="320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F083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48" name="Line 64"/>
            <p:cNvSpPr>
              <a:spLocks noChangeAspect="1" noChangeShapeType="1"/>
            </p:cNvSpPr>
            <p:nvPr/>
          </p:nvSpPr>
          <p:spPr bwMode="auto">
            <a:xfrm>
              <a:off x="10512000" y="320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3A1E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46" name="Line 64"/>
            <p:cNvSpPr>
              <a:spLocks noChangeAspect="1" noChangeShapeType="1"/>
            </p:cNvSpPr>
            <p:nvPr/>
          </p:nvSpPr>
          <p:spPr bwMode="auto">
            <a:xfrm>
              <a:off x="5040000" y="356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4A91E4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86" name="Line 64"/>
            <p:cNvSpPr>
              <a:spLocks noChangeAspect="1" noChangeShapeType="1"/>
            </p:cNvSpPr>
            <p:nvPr/>
          </p:nvSpPr>
          <p:spPr bwMode="auto">
            <a:xfrm>
              <a:off x="6408000" y="356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8B71F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292" name="Line 64"/>
            <p:cNvSpPr>
              <a:spLocks noChangeAspect="1" noChangeShapeType="1"/>
            </p:cNvSpPr>
            <p:nvPr/>
          </p:nvSpPr>
          <p:spPr bwMode="auto">
            <a:xfrm>
              <a:off x="7776000" y="356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EC1D25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26" name="Line 64"/>
            <p:cNvSpPr>
              <a:spLocks noChangeAspect="1" noChangeShapeType="1"/>
            </p:cNvSpPr>
            <p:nvPr/>
          </p:nvSpPr>
          <p:spPr bwMode="auto">
            <a:xfrm>
              <a:off x="9144000" y="356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F083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49" name="Line 64"/>
            <p:cNvSpPr>
              <a:spLocks noChangeAspect="1" noChangeShapeType="1"/>
            </p:cNvSpPr>
            <p:nvPr/>
          </p:nvSpPr>
          <p:spPr bwMode="auto">
            <a:xfrm>
              <a:off x="10512000" y="356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3A1E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47" name="Line 64"/>
            <p:cNvSpPr>
              <a:spLocks noChangeAspect="1" noChangeShapeType="1"/>
            </p:cNvSpPr>
            <p:nvPr/>
          </p:nvSpPr>
          <p:spPr bwMode="auto">
            <a:xfrm>
              <a:off x="5040000" y="392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4A91E4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87" name="Line 64"/>
            <p:cNvSpPr>
              <a:spLocks noChangeAspect="1" noChangeShapeType="1"/>
            </p:cNvSpPr>
            <p:nvPr/>
          </p:nvSpPr>
          <p:spPr bwMode="auto">
            <a:xfrm>
              <a:off x="6408000" y="392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8B71F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293" name="Line 64"/>
            <p:cNvSpPr>
              <a:spLocks noChangeAspect="1" noChangeShapeType="1"/>
            </p:cNvSpPr>
            <p:nvPr/>
          </p:nvSpPr>
          <p:spPr bwMode="auto">
            <a:xfrm>
              <a:off x="7776000" y="392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EC1D25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27" name="Line 64"/>
            <p:cNvSpPr>
              <a:spLocks noChangeAspect="1" noChangeShapeType="1"/>
            </p:cNvSpPr>
            <p:nvPr/>
          </p:nvSpPr>
          <p:spPr bwMode="auto">
            <a:xfrm>
              <a:off x="9144000" y="392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F083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50" name="Line 64"/>
            <p:cNvSpPr>
              <a:spLocks noChangeAspect="1" noChangeShapeType="1"/>
            </p:cNvSpPr>
            <p:nvPr/>
          </p:nvSpPr>
          <p:spPr bwMode="auto">
            <a:xfrm>
              <a:off x="10512000" y="392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3A1E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48" name="Line 64"/>
            <p:cNvSpPr>
              <a:spLocks noChangeAspect="1" noChangeShapeType="1"/>
            </p:cNvSpPr>
            <p:nvPr/>
          </p:nvSpPr>
          <p:spPr bwMode="auto">
            <a:xfrm>
              <a:off x="5040000" y="428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4A91E4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88" name="Line 64"/>
            <p:cNvSpPr>
              <a:spLocks noChangeAspect="1" noChangeShapeType="1"/>
            </p:cNvSpPr>
            <p:nvPr/>
          </p:nvSpPr>
          <p:spPr bwMode="auto">
            <a:xfrm>
              <a:off x="6408000" y="428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8B71F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294" name="Line 64"/>
            <p:cNvSpPr>
              <a:spLocks noChangeAspect="1" noChangeShapeType="1"/>
            </p:cNvSpPr>
            <p:nvPr/>
          </p:nvSpPr>
          <p:spPr bwMode="auto">
            <a:xfrm>
              <a:off x="7776000" y="428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EC1D25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28" name="Line 64"/>
            <p:cNvSpPr>
              <a:spLocks noChangeAspect="1" noChangeShapeType="1"/>
            </p:cNvSpPr>
            <p:nvPr/>
          </p:nvSpPr>
          <p:spPr bwMode="auto">
            <a:xfrm>
              <a:off x="9144000" y="428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F083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51" name="Line 64"/>
            <p:cNvSpPr>
              <a:spLocks noChangeAspect="1" noChangeShapeType="1"/>
            </p:cNvSpPr>
            <p:nvPr/>
          </p:nvSpPr>
          <p:spPr bwMode="auto">
            <a:xfrm>
              <a:off x="10512000" y="428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3A1E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49" name="Line 64"/>
            <p:cNvSpPr>
              <a:spLocks noChangeAspect="1" noChangeShapeType="1"/>
            </p:cNvSpPr>
            <p:nvPr/>
          </p:nvSpPr>
          <p:spPr bwMode="auto">
            <a:xfrm>
              <a:off x="5040000" y="464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4A91E4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89" name="Line 64"/>
            <p:cNvSpPr>
              <a:spLocks noChangeAspect="1" noChangeShapeType="1"/>
            </p:cNvSpPr>
            <p:nvPr/>
          </p:nvSpPr>
          <p:spPr bwMode="auto">
            <a:xfrm>
              <a:off x="6408000" y="464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8B71F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295" name="Line 64"/>
            <p:cNvSpPr>
              <a:spLocks noChangeAspect="1" noChangeShapeType="1"/>
            </p:cNvSpPr>
            <p:nvPr/>
          </p:nvSpPr>
          <p:spPr bwMode="auto">
            <a:xfrm>
              <a:off x="7776000" y="464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EC1D25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29" name="Line 64"/>
            <p:cNvSpPr>
              <a:spLocks noChangeAspect="1" noChangeShapeType="1"/>
            </p:cNvSpPr>
            <p:nvPr/>
          </p:nvSpPr>
          <p:spPr bwMode="auto">
            <a:xfrm>
              <a:off x="9144000" y="464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F083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52" name="Line 64"/>
            <p:cNvSpPr>
              <a:spLocks noChangeAspect="1" noChangeShapeType="1"/>
            </p:cNvSpPr>
            <p:nvPr/>
          </p:nvSpPr>
          <p:spPr bwMode="auto">
            <a:xfrm>
              <a:off x="10512000" y="464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3A1E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50" name="Line 64"/>
            <p:cNvSpPr>
              <a:spLocks noChangeAspect="1" noChangeShapeType="1"/>
            </p:cNvSpPr>
            <p:nvPr/>
          </p:nvSpPr>
          <p:spPr bwMode="auto">
            <a:xfrm>
              <a:off x="5040000" y="500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4A91E4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90" name="Line 64"/>
            <p:cNvSpPr>
              <a:spLocks noChangeAspect="1" noChangeShapeType="1"/>
            </p:cNvSpPr>
            <p:nvPr/>
          </p:nvSpPr>
          <p:spPr bwMode="auto">
            <a:xfrm>
              <a:off x="6408000" y="500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8B71F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296" name="Line 64"/>
            <p:cNvSpPr>
              <a:spLocks noChangeAspect="1" noChangeShapeType="1"/>
            </p:cNvSpPr>
            <p:nvPr/>
          </p:nvSpPr>
          <p:spPr bwMode="auto">
            <a:xfrm>
              <a:off x="7776000" y="500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EC1D25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30" name="Line 64"/>
            <p:cNvSpPr>
              <a:spLocks noChangeAspect="1" noChangeShapeType="1"/>
            </p:cNvSpPr>
            <p:nvPr/>
          </p:nvSpPr>
          <p:spPr bwMode="auto">
            <a:xfrm>
              <a:off x="9144000" y="500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F083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53" name="Line 64"/>
            <p:cNvSpPr>
              <a:spLocks noChangeAspect="1" noChangeShapeType="1"/>
            </p:cNvSpPr>
            <p:nvPr/>
          </p:nvSpPr>
          <p:spPr bwMode="auto">
            <a:xfrm>
              <a:off x="10512000" y="500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3A1E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51" name="Line 64"/>
            <p:cNvSpPr>
              <a:spLocks noChangeAspect="1" noChangeShapeType="1"/>
            </p:cNvSpPr>
            <p:nvPr/>
          </p:nvSpPr>
          <p:spPr bwMode="auto">
            <a:xfrm>
              <a:off x="5040000" y="536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4A91E4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91" name="Line 64"/>
            <p:cNvSpPr>
              <a:spLocks noChangeAspect="1" noChangeShapeType="1"/>
            </p:cNvSpPr>
            <p:nvPr/>
          </p:nvSpPr>
          <p:spPr bwMode="auto">
            <a:xfrm>
              <a:off x="6408000" y="536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8B71F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297" name="Line 64"/>
            <p:cNvSpPr>
              <a:spLocks noChangeAspect="1" noChangeShapeType="1"/>
            </p:cNvSpPr>
            <p:nvPr/>
          </p:nvSpPr>
          <p:spPr bwMode="auto">
            <a:xfrm>
              <a:off x="7776000" y="536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EC1D25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31" name="Line 64"/>
            <p:cNvSpPr>
              <a:spLocks noChangeAspect="1" noChangeShapeType="1"/>
            </p:cNvSpPr>
            <p:nvPr/>
          </p:nvSpPr>
          <p:spPr bwMode="auto">
            <a:xfrm>
              <a:off x="9144000" y="536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F083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54" name="Line 64"/>
            <p:cNvSpPr>
              <a:spLocks noChangeAspect="1" noChangeShapeType="1"/>
            </p:cNvSpPr>
            <p:nvPr/>
          </p:nvSpPr>
          <p:spPr bwMode="auto">
            <a:xfrm>
              <a:off x="10512000" y="536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3A1E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52" name="Line 64"/>
            <p:cNvSpPr>
              <a:spLocks noChangeAspect="1" noChangeShapeType="1"/>
            </p:cNvSpPr>
            <p:nvPr/>
          </p:nvSpPr>
          <p:spPr bwMode="auto">
            <a:xfrm>
              <a:off x="5040000" y="572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4A91E4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92" name="Line 64"/>
            <p:cNvSpPr>
              <a:spLocks noChangeAspect="1" noChangeShapeType="1"/>
            </p:cNvSpPr>
            <p:nvPr/>
          </p:nvSpPr>
          <p:spPr bwMode="auto">
            <a:xfrm>
              <a:off x="6408000" y="572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8B71F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298" name="Line 64"/>
            <p:cNvSpPr>
              <a:spLocks noChangeAspect="1" noChangeShapeType="1"/>
            </p:cNvSpPr>
            <p:nvPr/>
          </p:nvSpPr>
          <p:spPr bwMode="auto">
            <a:xfrm>
              <a:off x="7776000" y="572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EC1D25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32" name="Line 64"/>
            <p:cNvSpPr>
              <a:spLocks noChangeAspect="1" noChangeShapeType="1"/>
            </p:cNvSpPr>
            <p:nvPr/>
          </p:nvSpPr>
          <p:spPr bwMode="auto">
            <a:xfrm>
              <a:off x="9144000" y="572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F083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55" name="Line 64"/>
            <p:cNvSpPr>
              <a:spLocks noChangeAspect="1" noChangeShapeType="1"/>
            </p:cNvSpPr>
            <p:nvPr/>
          </p:nvSpPr>
          <p:spPr bwMode="auto">
            <a:xfrm>
              <a:off x="10512000" y="572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3A1E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53" name="Line 64"/>
            <p:cNvSpPr>
              <a:spLocks noChangeAspect="1" noChangeShapeType="1"/>
            </p:cNvSpPr>
            <p:nvPr/>
          </p:nvSpPr>
          <p:spPr bwMode="auto">
            <a:xfrm>
              <a:off x="5040000" y="608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4A91E4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93" name="Line 64"/>
            <p:cNvSpPr>
              <a:spLocks noChangeAspect="1" noChangeShapeType="1"/>
            </p:cNvSpPr>
            <p:nvPr/>
          </p:nvSpPr>
          <p:spPr bwMode="auto">
            <a:xfrm>
              <a:off x="6408000" y="608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8B71F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299" name="Line 64"/>
            <p:cNvSpPr>
              <a:spLocks noChangeAspect="1" noChangeShapeType="1"/>
            </p:cNvSpPr>
            <p:nvPr/>
          </p:nvSpPr>
          <p:spPr bwMode="auto">
            <a:xfrm>
              <a:off x="7776000" y="608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EC1D25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33" name="Line 64"/>
            <p:cNvSpPr>
              <a:spLocks noChangeAspect="1" noChangeShapeType="1"/>
            </p:cNvSpPr>
            <p:nvPr/>
          </p:nvSpPr>
          <p:spPr bwMode="auto">
            <a:xfrm>
              <a:off x="9144000" y="608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F083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56" name="Line 64"/>
            <p:cNvSpPr>
              <a:spLocks noChangeAspect="1" noChangeShapeType="1"/>
            </p:cNvSpPr>
            <p:nvPr/>
          </p:nvSpPr>
          <p:spPr bwMode="auto">
            <a:xfrm>
              <a:off x="10512000" y="608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3A1E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54" name="Line 64"/>
            <p:cNvSpPr>
              <a:spLocks noChangeAspect="1" noChangeShapeType="1"/>
            </p:cNvSpPr>
            <p:nvPr/>
          </p:nvSpPr>
          <p:spPr bwMode="auto">
            <a:xfrm>
              <a:off x="5040000" y="644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4A91E4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194" name="Line 64"/>
            <p:cNvSpPr>
              <a:spLocks noChangeAspect="1" noChangeShapeType="1"/>
            </p:cNvSpPr>
            <p:nvPr/>
          </p:nvSpPr>
          <p:spPr bwMode="auto">
            <a:xfrm>
              <a:off x="6408000" y="644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8B71F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00" name="Line 64"/>
            <p:cNvSpPr>
              <a:spLocks noChangeAspect="1" noChangeShapeType="1"/>
            </p:cNvSpPr>
            <p:nvPr/>
          </p:nvSpPr>
          <p:spPr bwMode="auto">
            <a:xfrm>
              <a:off x="7776000" y="644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EC1D25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34" name="Line 64"/>
            <p:cNvSpPr>
              <a:spLocks noChangeAspect="1" noChangeShapeType="1"/>
            </p:cNvSpPr>
            <p:nvPr/>
          </p:nvSpPr>
          <p:spPr bwMode="auto">
            <a:xfrm>
              <a:off x="9144000" y="644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F083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  <p:sp>
          <p:nvSpPr>
            <p:cNvPr id="357" name="Line 64"/>
            <p:cNvSpPr>
              <a:spLocks noChangeAspect="1" noChangeShapeType="1"/>
            </p:cNvSpPr>
            <p:nvPr/>
          </p:nvSpPr>
          <p:spPr bwMode="auto">
            <a:xfrm>
              <a:off x="10512000" y="6440322"/>
              <a:ext cx="1008000" cy="0"/>
            </a:xfrm>
            <a:prstGeom prst="line">
              <a:avLst/>
            </a:prstGeom>
            <a:noFill/>
            <a:ln w="12700" cmpd="sng">
              <a:solidFill>
                <a:srgbClr val="63A1EA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  <a:ea typeface="+mn-ea"/>
              </a:endParaRPr>
            </a:p>
          </p:txBody>
        </p:sp>
      </p:grpSp>
      <p:sp>
        <p:nvSpPr>
          <p:cNvPr id="167" name="动作按钮: 上一张 166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91215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+mn-ea"/>
                  <a:ea typeface="+mn-ea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7068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+mn-ea"/>
                  <a:ea typeface="+mn-ea"/>
                </a:rPr>
                <a:t>新功能分析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12147" y="1169501"/>
            <a:ext cx="2952932" cy="460375"/>
          </a:xfrm>
          <a:prstGeom prst="rect">
            <a:avLst/>
          </a:prstGeom>
          <a:gradFill>
            <a:gsLst>
              <a:gs pos="0">
                <a:srgbClr val="008CD7"/>
              </a:gs>
              <a:gs pos="51000">
                <a:srgbClr val="008CD7"/>
              </a:gs>
              <a:gs pos="100000">
                <a:srgbClr val="82B1E5"/>
              </a:gs>
            </a:gsLst>
            <a:lin ang="18900000" scaled="0"/>
          </a:gradFill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 dirty="0"/>
              <a:t>2.1 </a:t>
            </a:r>
            <a:r>
              <a:rPr lang="zh-CN" altLang="en-US" dirty="0"/>
              <a:t>新功能对比</a:t>
            </a:r>
            <a:endParaRPr lang="en-US" altLang="zh-CN" dirty="0"/>
          </a:p>
        </p:txBody>
      </p:sp>
      <p:sp>
        <p:nvSpPr>
          <p:cNvPr id="167" name="动作按钮: 上一张 166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5" name="Rectangle 6"/>
          <p:cNvSpPr>
            <a:spLocks noChangeArrowheads="1"/>
          </p:cNvSpPr>
          <p:nvPr/>
        </p:nvSpPr>
        <p:spPr bwMode="auto">
          <a:xfrm>
            <a:off x="10511790" y="2480310"/>
            <a:ext cx="1007745" cy="360045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</p:spPr>
        <p:txBody>
          <a:bodyPr anchor="ctr" anchorCtr="1"/>
          <a:lstStyle/>
          <a:p>
            <a:pPr algn="ctr"/>
            <a:r>
              <a:rPr lang="zh-CN" altLang="en-US" sz="1400" dirty="0">
                <a:latin typeface="+mn-ea"/>
                <a:ea typeface="+mn-ea"/>
              </a:rPr>
              <a:t>无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312" name="Rectangle 6"/>
          <p:cNvSpPr>
            <a:spLocks noChangeArrowheads="1"/>
          </p:cNvSpPr>
          <p:nvPr/>
        </p:nvSpPr>
        <p:spPr bwMode="auto">
          <a:xfrm>
            <a:off x="9144000" y="2480310"/>
            <a:ext cx="1007745" cy="360045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</p:spPr>
        <p:txBody>
          <a:bodyPr anchor="ctr" anchorCtr="1"/>
          <a:lstStyle/>
          <a:p>
            <a:pPr algn="ctr"/>
            <a:r>
              <a:rPr lang="zh-CN" altLang="en-US" sz="1400" dirty="0">
                <a:latin typeface="+mn-ea"/>
                <a:ea typeface="+mn-ea"/>
              </a:rPr>
              <a:t>有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210" name="Rectangle 6"/>
          <p:cNvSpPr>
            <a:spLocks noChangeArrowheads="1"/>
          </p:cNvSpPr>
          <p:nvPr/>
        </p:nvSpPr>
        <p:spPr bwMode="auto">
          <a:xfrm>
            <a:off x="7776210" y="2480310"/>
            <a:ext cx="1007745" cy="360045"/>
          </a:xfrm>
          <a:prstGeom prst="rect">
            <a:avLst/>
          </a:prstGeom>
          <a:solidFill>
            <a:srgbClr val="FF9799"/>
          </a:solidFill>
          <a:ln>
            <a:noFill/>
          </a:ln>
          <a:effectLst/>
        </p:spPr>
        <p:txBody>
          <a:bodyPr anchor="ctr" anchorCtr="1"/>
          <a:lstStyle/>
          <a:p>
            <a:pPr algn="ctr"/>
            <a:r>
              <a:rPr lang="zh-CN" altLang="en-US" sz="1400" dirty="0">
                <a:latin typeface="+mn-ea"/>
                <a:ea typeface="+mn-ea"/>
              </a:rPr>
              <a:t>无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6407785" y="2480310"/>
            <a:ext cx="1007745" cy="360045"/>
          </a:xfrm>
          <a:prstGeom prst="rect">
            <a:avLst/>
          </a:prstGeom>
          <a:solidFill>
            <a:srgbClr val="E2FFA7"/>
          </a:solidFill>
          <a:ln>
            <a:noFill/>
          </a:ln>
          <a:effectLst/>
        </p:spPr>
        <p:txBody>
          <a:bodyPr anchor="ctr" anchorCtr="1"/>
          <a:lstStyle/>
          <a:p>
            <a:pPr algn="ctr"/>
            <a:r>
              <a:rPr lang="zh-CN" altLang="en-US" sz="1400" dirty="0">
                <a:latin typeface="+mn-ea"/>
                <a:ea typeface="+mn-ea"/>
              </a:rPr>
              <a:t>无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32" name="Rectangle 6"/>
          <p:cNvSpPr>
            <a:spLocks noChangeArrowheads="1"/>
          </p:cNvSpPr>
          <p:nvPr/>
        </p:nvSpPr>
        <p:spPr bwMode="auto">
          <a:xfrm>
            <a:off x="5039995" y="2480310"/>
            <a:ext cx="1007745" cy="360045"/>
          </a:xfrm>
          <a:prstGeom prst="rect">
            <a:avLst/>
          </a:prstGeom>
          <a:solidFill>
            <a:srgbClr val="97BEE9"/>
          </a:solidFill>
          <a:ln>
            <a:noFill/>
          </a:ln>
          <a:effectLst/>
        </p:spPr>
        <p:txBody>
          <a:bodyPr anchor="ctr" anchorCtr="1"/>
          <a:lstStyle/>
          <a:p>
            <a:pPr algn="ctr"/>
            <a:r>
              <a:rPr lang="zh-CN" altLang="en-US" sz="1400" dirty="0">
                <a:latin typeface="+mn-ea"/>
                <a:ea typeface="+mn-ea"/>
              </a:rPr>
              <a:t>无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5039995" y="1960245"/>
            <a:ext cx="1007745" cy="360045"/>
          </a:xfrm>
          <a:prstGeom prst="rect">
            <a:avLst/>
          </a:prstGeom>
          <a:solidFill>
            <a:srgbClr val="4A9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+mn-ea"/>
              </a:rPr>
              <a:t>vivo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6407785" y="1960245"/>
            <a:ext cx="1007745" cy="360045"/>
          </a:xfrm>
          <a:prstGeom prst="rect">
            <a:avLst/>
          </a:prstGeom>
          <a:solidFill>
            <a:srgbClr val="68B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n-ea"/>
              </a:rPr>
              <a:t>oppo</a:t>
            </a:r>
            <a:endParaRPr lang="zh-CN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7776210" y="1960245"/>
            <a:ext cx="1007745" cy="360045"/>
          </a:xfrm>
          <a:prstGeom prst="rect">
            <a:avLst/>
          </a:prstGeom>
          <a:solidFill>
            <a:srgbClr val="EC1D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n-ea"/>
              </a:rPr>
              <a:t>Huawei</a:t>
            </a:r>
            <a:endParaRPr lang="zh-CN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9144000" y="1960245"/>
            <a:ext cx="1007745" cy="360045"/>
          </a:xfrm>
          <a:prstGeom prst="rect">
            <a:avLst/>
          </a:prstGeom>
          <a:solidFill>
            <a:srgbClr val="F0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n-ea"/>
              </a:rPr>
              <a:t>UC</a:t>
            </a:r>
            <a:endParaRPr lang="zh-CN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10511790" y="1960245"/>
            <a:ext cx="1007745" cy="360045"/>
          </a:xfrm>
          <a:prstGeom prst="rect">
            <a:avLst/>
          </a:prstGeom>
          <a:solidFill>
            <a:srgbClr val="63A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n-ea"/>
              </a:rPr>
              <a:t>QQ</a:t>
            </a:r>
            <a:endParaRPr lang="zh-CN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40180" y="1960245"/>
            <a:ext cx="899795" cy="360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30332F"/>
                </a:solidFill>
                <a:latin typeface="+mn-ea"/>
              </a:rPr>
              <a:t>序号</a:t>
            </a:r>
          </a:p>
        </p:txBody>
      </p:sp>
      <p:sp>
        <p:nvSpPr>
          <p:cNvPr id="123" name="矩形 122"/>
          <p:cNvSpPr/>
          <p:nvPr/>
        </p:nvSpPr>
        <p:spPr>
          <a:xfrm>
            <a:off x="2520315" y="1960245"/>
            <a:ext cx="2160270" cy="3600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n-ea"/>
              </a:rPr>
              <a:t>功能</a:t>
            </a:r>
          </a:p>
        </p:txBody>
      </p:sp>
      <p:sp>
        <p:nvSpPr>
          <p:cNvPr id="202" name="Rectangle 2"/>
          <p:cNvSpPr>
            <a:spLocks noChangeArrowheads="1"/>
          </p:cNvSpPr>
          <p:nvPr/>
        </p:nvSpPr>
        <p:spPr bwMode="auto">
          <a:xfrm>
            <a:off x="1440180" y="2480310"/>
            <a:ext cx="899795" cy="360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</a:pPr>
            <a:r>
              <a:rPr lang="en-US" altLang="zh-CN" sz="1400" dirty="0">
                <a:latin typeface="+mn-ea"/>
                <a:ea typeface="+mn-ea"/>
              </a:rPr>
              <a:t>25</a:t>
            </a:r>
            <a:endParaRPr lang="zh-CN" sz="1400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206" name="Rectangle 6"/>
          <p:cNvSpPr>
            <a:spLocks noChangeArrowheads="1"/>
          </p:cNvSpPr>
          <p:nvPr/>
        </p:nvSpPr>
        <p:spPr bwMode="auto">
          <a:xfrm>
            <a:off x="2519680" y="2480310"/>
            <a:ext cx="2160270" cy="36004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0"/>
          <a:lstStyle/>
          <a:p>
            <a:r>
              <a:rPr lang="zh-CN" altLang="en-US" sz="1400" dirty="0">
                <a:latin typeface="+mn-ea"/>
                <a:ea typeface="+mn-ea"/>
              </a:rPr>
              <a:t>插件功能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10511790" y="2848280"/>
            <a:ext cx="1007745" cy="360045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</p:spPr>
        <p:txBody>
          <a:bodyPr anchor="ctr" anchorCtr="1"/>
          <a:lstStyle/>
          <a:p>
            <a:pPr algn="ctr"/>
            <a:r>
              <a:rPr lang="zh-CN" altLang="en-US" sz="1400" dirty="0">
                <a:latin typeface="+mn-ea"/>
                <a:ea typeface="+mn-ea"/>
              </a:rPr>
              <a:t>无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9144000" y="2848280"/>
            <a:ext cx="1007745" cy="360045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</p:spPr>
        <p:txBody>
          <a:bodyPr anchor="ctr" anchorCtr="1"/>
          <a:lstStyle/>
          <a:p>
            <a:pPr algn="ctr"/>
            <a:r>
              <a:rPr lang="zh-CN" altLang="en-US" sz="1400" dirty="0">
                <a:latin typeface="+mn-ea"/>
                <a:ea typeface="+mn-ea"/>
              </a:rPr>
              <a:t>有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7776210" y="2848280"/>
            <a:ext cx="1007745" cy="360045"/>
          </a:xfrm>
          <a:prstGeom prst="rect">
            <a:avLst/>
          </a:prstGeom>
          <a:solidFill>
            <a:srgbClr val="FF9799"/>
          </a:solidFill>
          <a:ln>
            <a:noFill/>
          </a:ln>
          <a:effectLst/>
        </p:spPr>
        <p:txBody>
          <a:bodyPr anchor="ctr" anchorCtr="1"/>
          <a:lstStyle/>
          <a:p>
            <a:pPr algn="ctr"/>
            <a:r>
              <a:rPr lang="zh-CN" altLang="en-US" sz="1400" dirty="0">
                <a:latin typeface="+mn-ea"/>
                <a:ea typeface="+mn-ea"/>
              </a:rPr>
              <a:t>无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6407785" y="2848280"/>
            <a:ext cx="1007745" cy="360045"/>
          </a:xfrm>
          <a:prstGeom prst="rect">
            <a:avLst/>
          </a:prstGeom>
          <a:solidFill>
            <a:srgbClr val="E2FFA7"/>
          </a:solidFill>
          <a:ln>
            <a:noFill/>
          </a:ln>
          <a:effectLst/>
        </p:spPr>
        <p:txBody>
          <a:bodyPr anchor="ctr" anchorCtr="1"/>
          <a:lstStyle/>
          <a:p>
            <a:pPr algn="ctr"/>
            <a:r>
              <a:rPr lang="zh-CN" altLang="en-US" sz="1400" dirty="0">
                <a:latin typeface="+mn-ea"/>
                <a:ea typeface="+mn-ea"/>
              </a:rPr>
              <a:t>无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28" name="Rectangle 6"/>
          <p:cNvSpPr>
            <a:spLocks noChangeArrowheads="1"/>
          </p:cNvSpPr>
          <p:nvPr/>
        </p:nvSpPr>
        <p:spPr bwMode="auto">
          <a:xfrm>
            <a:off x="5039995" y="2848280"/>
            <a:ext cx="1007745" cy="360045"/>
          </a:xfrm>
          <a:prstGeom prst="rect">
            <a:avLst/>
          </a:prstGeom>
          <a:solidFill>
            <a:srgbClr val="97BEE9"/>
          </a:solidFill>
          <a:ln>
            <a:noFill/>
          </a:ln>
          <a:effectLst/>
        </p:spPr>
        <p:txBody>
          <a:bodyPr anchor="ctr" anchorCtr="1"/>
          <a:lstStyle/>
          <a:p>
            <a:pPr algn="ctr"/>
            <a:r>
              <a:rPr lang="zh-CN" altLang="en-US" sz="1400" dirty="0">
                <a:latin typeface="+mn-ea"/>
                <a:ea typeface="+mn-ea"/>
              </a:rPr>
              <a:t>无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1440180" y="2848280"/>
            <a:ext cx="899795" cy="360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</a:pPr>
            <a:r>
              <a:rPr lang="en-US" altLang="zh-CN" sz="1400" dirty="0" smtClean="0">
                <a:latin typeface="+mn-ea"/>
                <a:ea typeface="+mn-ea"/>
              </a:rPr>
              <a:t>26</a:t>
            </a:r>
            <a:endParaRPr lang="zh-CN" sz="1400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2519680" y="2848280"/>
            <a:ext cx="2160270" cy="36004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0"/>
          <a:lstStyle/>
          <a:p>
            <a:r>
              <a:rPr lang="zh-CN" altLang="en-US" sz="1400" dirty="0" smtClean="0">
                <a:latin typeface="+mn-ea"/>
                <a:ea typeface="+mn-ea"/>
              </a:rPr>
              <a:t>视频扩展功能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31" name="Line 64"/>
          <p:cNvSpPr>
            <a:spLocks noChangeAspect="1" noChangeShapeType="1"/>
          </p:cNvSpPr>
          <p:nvPr/>
        </p:nvSpPr>
        <p:spPr bwMode="auto">
          <a:xfrm>
            <a:off x="1440180" y="2840355"/>
            <a:ext cx="3240000" cy="0"/>
          </a:xfrm>
          <a:prstGeom prst="line">
            <a:avLst/>
          </a:prstGeom>
          <a:noFill/>
          <a:ln w="12700" cmpd="sng">
            <a:solidFill>
              <a:srgbClr val="5FF3CA"/>
            </a:solidFill>
            <a:prstDash val="dash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32" name="Line 64"/>
          <p:cNvSpPr>
            <a:spLocks noChangeAspect="1" noChangeShapeType="1"/>
          </p:cNvSpPr>
          <p:nvPr/>
        </p:nvSpPr>
        <p:spPr bwMode="auto">
          <a:xfrm>
            <a:off x="5040000" y="2840322"/>
            <a:ext cx="1008000" cy="0"/>
          </a:xfrm>
          <a:prstGeom prst="line">
            <a:avLst/>
          </a:prstGeom>
          <a:noFill/>
          <a:ln w="12700" cmpd="sng">
            <a:solidFill>
              <a:srgbClr val="4A91E4"/>
            </a:solidFill>
            <a:prstDash val="dash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33" name="Line 64"/>
          <p:cNvSpPr>
            <a:spLocks noChangeAspect="1" noChangeShapeType="1"/>
          </p:cNvSpPr>
          <p:nvPr/>
        </p:nvSpPr>
        <p:spPr bwMode="auto">
          <a:xfrm>
            <a:off x="6408000" y="2840322"/>
            <a:ext cx="1008000" cy="0"/>
          </a:xfrm>
          <a:prstGeom prst="line">
            <a:avLst/>
          </a:prstGeom>
          <a:noFill/>
          <a:ln w="12700" cmpd="sng">
            <a:solidFill>
              <a:srgbClr val="68B71F"/>
            </a:solidFill>
            <a:prstDash val="dash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34" name="Line 64"/>
          <p:cNvSpPr>
            <a:spLocks noChangeAspect="1" noChangeShapeType="1"/>
          </p:cNvSpPr>
          <p:nvPr/>
        </p:nvSpPr>
        <p:spPr bwMode="auto">
          <a:xfrm>
            <a:off x="7776210" y="2844683"/>
            <a:ext cx="1008000" cy="0"/>
          </a:xfrm>
          <a:prstGeom prst="line">
            <a:avLst/>
          </a:prstGeom>
          <a:noFill/>
          <a:ln w="12700" cmpd="sng">
            <a:solidFill>
              <a:srgbClr val="EC1D25"/>
            </a:solidFill>
            <a:prstDash val="dash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37" name="Line 64"/>
          <p:cNvSpPr>
            <a:spLocks noChangeAspect="1" noChangeShapeType="1"/>
          </p:cNvSpPr>
          <p:nvPr/>
        </p:nvSpPr>
        <p:spPr bwMode="auto">
          <a:xfrm>
            <a:off x="9144000" y="2848280"/>
            <a:ext cx="1008000" cy="0"/>
          </a:xfrm>
          <a:prstGeom prst="line">
            <a:avLst/>
          </a:prstGeom>
          <a:noFill/>
          <a:ln w="12700" cmpd="sng">
            <a:solidFill>
              <a:srgbClr val="F08300"/>
            </a:solidFill>
            <a:prstDash val="dash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38" name="Line 64"/>
          <p:cNvSpPr>
            <a:spLocks noChangeAspect="1" noChangeShapeType="1"/>
          </p:cNvSpPr>
          <p:nvPr/>
        </p:nvSpPr>
        <p:spPr bwMode="auto">
          <a:xfrm>
            <a:off x="10511790" y="2848280"/>
            <a:ext cx="1008000" cy="0"/>
          </a:xfrm>
          <a:prstGeom prst="line">
            <a:avLst/>
          </a:prstGeom>
          <a:noFill/>
          <a:ln w="12700" cmpd="sng">
            <a:solidFill>
              <a:srgbClr val="63A1EA"/>
            </a:solidFill>
            <a:prstDash val="dash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91215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+mn-ea"/>
                  <a:ea typeface="+mn-ea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+mn-ea"/>
                  <a:ea typeface="+mn-ea"/>
                </a:rPr>
                <a:t>功能分析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12147" y="1169501"/>
            <a:ext cx="2952932" cy="461665"/>
          </a:xfrm>
          <a:prstGeom prst="rect">
            <a:avLst/>
          </a:prstGeom>
          <a:gradFill>
            <a:gsLst>
              <a:gs pos="0">
                <a:srgbClr val="008CD7"/>
              </a:gs>
              <a:gs pos="51000">
                <a:srgbClr val="008CD7"/>
              </a:gs>
              <a:gs pos="100000">
                <a:srgbClr val="82B1E5"/>
              </a:gs>
            </a:gsLst>
            <a:lin ang="18900000" scaled="0"/>
          </a:gradFill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 dirty="0"/>
              <a:t>2.2 </a:t>
            </a:r>
            <a:r>
              <a:rPr lang="zh-CN" altLang="en-US" dirty="0"/>
              <a:t>功能详解</a:t>
            </a:r>
            <a:endParaRPr lang="en-US" altLang="zh-CN" dirty="0"/>
          </a:p>
        </p:txBody>
      </p:sp>
      <p:sp>
        <p:nvSpPr>
          <p:cNvPr id="10" name="文本框 9">
            <a:hlinkClick r:id="rId3" action="ppaction://hlinksldjump"/>
          </p:cNvPr>
          <p:cNvSpPr txBox="1"/>
          <p:nvPr/>
        </p:nvSpPr>
        <p:spPr>
          <a:xfrm>
            <a:off x="828000" y="1884551"/>
            <a:ext cx="34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1 </a:t>
            </a:r>
            <a:r>
              <a:rPr lang="zh-CN" altLang="en-US" sz="2000" dirty="0">
                <a:latin typeface="+mn-ea"/>
                <a:ea typeface="+mn-ea"/>
              </a:rPr>
              <a:t>图片视频商业化</a:t>
            </a:r>
          </a:p>
        </p:txBody>
      </p:sp>
      <p:sp>
        <p:nvSpPr>
          <p:cNvPr id="12" name="文本框 11">
            <a:hlinkClick r:id="rId4" action="ppaction://hlinksldjump"/>
          </p:cNvPr>
          <p:cNvSpPr txBox="1"/>
          <p:nvPr/>
        </p:nvSpPr>
        <p:spPr>
          <a:xfrm>
            <a:off x="828000" y="2280551"/>
            <a:ext cx="34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2 </a:t>
            </a:r>
            <a:r>
              <a:rPr lang="zh-CN" altLang="en-US" sz="2000" dirty="0">
                <a:latin typeface="+mn-ea"/>
                <a:ea typeface="+mn-ea"/>
              </a:rPr>
              <a:t>搜索强化</a:t>
            </a:r>
          </a:p>
        </p:txBody>
      </p:sp>
      <p:sp>
        <p:nvSpPr>
          <p:cNvPr id="13" name="文本框 12">
            <a:hlinkClick r:id="rId5" action="ppaction://hlinksldjump"/>
          </p:cNvPr>
          <p:cNvSpPr txBox="1"/>
          <p:nvPr/>
        </p:nvSpPr>
        <p:spPr>
          <a:xfrm>
            <a:off x="828000" y="2676551"/>
            <a:ext cx="34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3 </a:t>
            </a:r>
            <a:r>
              <a:rPr lang="zh-CN" altLang="en-US" sz="2000" dirty="0">
                <a:latin typeface="+mn-ea"/>
                <a:ea typeface="+mn-ea"/>
              </a:rPr>
              <a:t>智能预读</a:t>
            </a:r>
          </a:p>
        </p:txBody>
      </p:sp>
      <p:sp>
        <p:nvSpPr>
          <p:cNvPr id="14" name="文本框 13">
            <a:hlinkClick r:id="rId6" action="ppaction://hlinksldjump"/>
          </p:cNvPr>
          <p:cNvSpPr txBox="1"/>
          <p:nvPr/>
        </p:nvSpPr>
        <p:spPr>
          <a:xfrm>
            <a:off x="828000" y="3072551"/>
            <a:ext cx="34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4 </a:t>
            </a:r>
            <a:r>
              <a:rPr lang="zh-CN" altLang="en-US" sz="2000" dirty="0">
                <a:latin typeface="+mn-ea"/>
                <a:ea typeface="+mn-ea"/>
              </a:rPr>
              <a:t>酷影模式</a:t>
            </a:r>
          </a:p>
        </p:txBody>
      </p:sp>
      <p:sp>
        <p:nvSpPr>
          <p:cNvPr id="15" name="文本框 14">
            <a:hlinkClick r:id="rId7" action="ppaction://hlinksldjump"/>
          </p:cNvPr>
          <p:cNvSpPr txBox="1"/>
          <p:nvPr/>
        </p:nvSpPr>
        <p:spPr>
          <a:xfrm>
            <a:off x="828000" y="3468551"/>
            <a:ext cx="34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5 </a:t>
            </a:r>
            <a:r>
              <a:rPr lang="zh-CN" altLang="en-US" sz="2000" dirty="0">
                <a:latin typeface="+mn-ea"/>
                <a:ea typeface="+mn-ea"/>
              </a:rPr>
              <a:t>链接放大镜</a:t>
            </a:r>
          </a:p>
        </p:txBody>
      </p:sp>
      <p:sp>
        <p:nvSpPr>
          <p:cNvPr id="16" name="文本框 15">
            <a:hlinkClick r:id="rId8" action="ppaction://hlinksldjump"/>
          </p:cNvPr>
          <p:cNvSpPr txBox="1"/>
          <p:nvPr/>
        </p:nvSpPr>
        <p:spPr>
          <a:xfrm>
            <a:off x="828000" y="3864551"/>
            <a:ext cx="34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6 </a:t>
            </a:r>
            <a:r>
              <a:rPr lang="zh-CN" altLang="en-US" sz="2000" dirty="0">
                <a:latin typeface="+mn-ea"/>
                <a:ea typeface="+mn-ea"/>
              </a:rPr>
              <a:t>智能拼页</a:t>
            </a:r>
          </a:p>
        </p:txBody>
      </p:sp>
      <p:sp>
        <p:nvSpPr>
          <p:cNvPr id="17" name="文本框 16">
            <a:hlinkClick r:id="rId9" action="ppaction://hlinksldjump"/>
          </p:cNvPr>
          <p:cNvSpPr txBox="1"/>
          <p:nvPr/>
        </p:nvSpPr>
        <p:spPr>
          <a:xfrm>
            <a:off x="828000" y="4260551"/>
            <a:ext cx="34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7 </a:t>
            </a:r>
            <a:r>
              <a:rPr lang="zh-CN" altLang="en-US" sz="2000" dirty="0">
                <a:latin typeface="+mn-ea"/>
                <a:ea typeface="+mn-ea"/>
              </a:rPr>
              <a:t>双指缩放重排</a:t>
            </a:r>
          </a:p>
        </p:txBody>
      </p:sp>
      <p:sp>
        <p:nvSpPr>
          <p:cNvPr id="18" name="文本框 17">
            <a:hlinkClick r:id="rId10" action="ppaction://hlinksldjump"/>
          </p:cNvPr>
          <p:cNvSpPr txBox="1"/>
          <p:nvPr/>
        </p:nvSpPr>
        <p:spPr>
          <a:xfrm>
            <a:off x="828000" y="4656551"/>
            <a:ext cx="34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8 AR/AI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19" name="文本框 18">
            <a:hlinkClick r:id="rId11" action="ppaction://hlinksldjump"/>
          </p:cNvPr>
          <p:cNvSpPr txBox="1"/>
          <p:nvPr/>
        </p:nvSpPr>
        <p:spPr>
          <a:xfrm>
            <a:off x="828000" y="5052551"/>
            <a:ext cx="34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9 </a:t>
            </a:r>
            <a:r>
              <a:rPr lang="zh-CN" altLang="en-US" sz="2000" dirty="0">
                <a:latin typeface="+mn-ea"/>
                <a:ea typeface="+mn-ea"/>
              </a:rPr>
              <a:t>设置主页</a:t>
            </a:r>
          </a:p>
        </p:txBody>
      </p:sp>
      <p:sp>
        <p:nvSpPr>
          <p:cNvPr id="20" name="文本框 19">
            <a:hlinkClick r:id="rId12" action="ppaction://hlinksldjump"/>
          </p:cNvPr>
          <p:cNvSpPr txBox="1"/>
          <p:nvPr/>
        </p:nvSpPr>
        <p:spPr>
          <a:xfrm>
            <a:off x="828000" y="5448551"/>
            <a:ext cx="3420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10 </a:t>
            </a:r>
            <a:r>
              <a:rPr lang="zh-CN" altLang="en-US" sz="1800" dirty="0">
                <a:latin typeface="+mn-ea"/>
                <a:ea typeface="+mn-ea"/>
              </a:rPr>
              <a:t>应用商店</a:t>
            </a:r>
            <a:r>
              <a:rPr lang="en-US" altLang="en-US" sz="1800" dirty="0">
                <a:latin typeface="+mn-ea"/>
                <a:ea typeface="+mn-ea"/>
              </a:rPr>
              <a:t>/</a:t>
            </a:r>
            <a:r>
              <a:rPr lang="zh-CN" altLang="en-US" sz="1800" dirty="0">
                <a:latin typeface="+mn-ea"/>
                <a:ea typeface="+mn-ea"/>
              </a:rPr>
              <a:t>游戏中心入口</a:t>
            </a:r>
          </a:p>
        </p:txBody>
      </p:sp>
      <p:sp>
        <p:nvSpPr>
          <p:cNvPr id="21" name="文本框 20">
            <a:hlinkClick r:id="rId13" action="ppaction://hlinksldjump"/>
          </p:cNvPr>
          <p:cNvSpPr txBox="1"/>
          <p:nvPr/>
        </p:nvSpPr>
        <p:spPr>
          <a:xfrm>
            <a:off x="828000" y="5844551"/>
            <a:ext cx="34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11 </a:t>
            </a:r>
            <a:r>
              <a:rPr lang="zh-CN" altLang="en-US" sz="2000" dirty="0">
                <a:latin typeface="+mn-ea"/>
                <a:ea typeface="+mn-ea"/>
              </a:rPr>
              <a:t>小游戏入口</a:t>
            </a:r>
          </a:p>
        </p:txBody>
      </p:sp>
      <p:sp>
        <p:nvSpPr>
          <p:cNvPr id="22" name="文本框 21">
            <a:hlinkClick r:id="rId14" action="ppaction://hlinksldjump"/>
          </p:cNvPr>
          <p:cNvSpPr txBox="1"/>
          <p:nvPr/>
        </p:nvSpPr>
        <p:spPr>
          <a:xfrm>
            <a:off x="828000" y="6240551"/>
            <a:ext cx="3420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12 </a:t>
            </a:r>
            <a:r>
              <a:rPr lang="zh-CN" altLang="en-US" sz="2000" dirty="0">
                <a:latin typeface="+mn-ea"/>
                <a:ea typeface="+mn-ea"/>
              </a:rPr>
              <a:t>用户帮助</a:t>
            </a:r>
          </a:p>
        </p:txBody>
      </p:sp>
      <p:sp>
        <p:nvSpPr>
          <p:cNvPr id="23" name="文本框 22">
            <a:hlinkClick r:id="rId15" action="ppaction://hlinksldjump"/>
          </p:cNvPr>
          <p:cNvSpPr txBox="1"/>
          <p:nvPr/>
        </p:nvSpPr>
        <p:spPr>
          <a:xfrm>
            <a:off x="4608000" y="1884551"/>
            <a:ext cx="34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13 </a:t>
            </a:r>
            <a:r>
              <a:rPr lang="zh-CN" altLang="en-US" sz="2000" dirty="0">
                <a:latin typeface="+mn-ea"/>
                <a:ea typeface="+mn-ea"/>
              </a:rPr>
              <a:t>打印和保存页面</a:t>
            </a:r>
          </a:p>
        </p:txBody>
      </p:sp>
      <p:sp>
        <p:nvSpPr>
          <p:cNvPr id="24" name="文本框 23">
            <a:hlinkClick r:id="rId16" action="ppaction://hlinksldjump"/>
          </p:cNvPr>
          <p:cNvSpPr txBox="1"/>
          <p:nvPr/>
        </p:nvSpPr>
        <p:spPr>
          <a:xfrm>
            <a:off x="4608000" y="2280551"/>
            <a:ext cx="3420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14 </a:t>
            </a:r>
            <a:r>
              <a:rPr lang="zh-CN" altLang="en-US" sz="2000" dirty="0">
                <a:latin typeface="+mn-ea"/>
                <a:ea typeface="+mn-ea"/>
              </a:rPr>
              <a:t>云端代理</a:t>
            </a:r>
          </a:p>
        </p:txBody>
      </p:sp>
      <p:sp>
        <p:nvSpPr>
          <p:cNvPr id="25" name="文本框 24">
            <a:hlinkClick r:id="rId17" action="ppaction://hlinksldjump"/>
          </p:cNvPr>
          <p:cNvSpPr txBox="1"/>
          <p:nvPr/>
        </p:nvSpPr>
        <p:spPr>
          <a:xfrm>
            <a:off x="4608000" y="2676551"/>
            <a:ext cx="34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15 </a:t>
            </a:r>
            <a:r>
              <a:rPr lang="zh-CN" altLang="en-US" sz="2000" dirty="0">
                <a:latin typeface="+mn-ea"/>
                <a:ea typeface="+mn-ea"/>
              </a:rPr>
              <a:t>翻译功能</a:t>
            </a:r>
          </a:p>
        </p:txBody>
      </p:sp>
      <p:sp>
        <p:nvSpPr>
          <p:cNvPr id="26" name="文本框 25">
            <a:hlinkClick r:id="rId18" action="ppaction://hlinksldjump"/>
          </p:cNvPr>
          <p:cNvSpPr txBox="1"/>
          <p:nvPr/>
        </p:nvSpPr>
        <p:spPr>
          <a:xfrm>
            <a:off x="4608000" y="3072551"/>
            <a:ext cx="34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16 </a:t>
            </a:r>
            <a:r>
              <a:rPr lang="zh-CN" altLang="en-US" sz="2000" dirty="0">
                <a:latin typeface="+mn-ea"/>
                <a:ea typeface="+mn-ea"/>
              </a:rPr>
              <a:t>网页截图</a:t>
            </a:r>
          </a:p>
        </p:txBody>
      </p:sp>
      <p:sp>
        <p:nvSpPr>
          <p:cNvPr id="27" name="文本框 26">
            <a:hlinkClick r:id="rId19" action="ppaction://hlinksldjump"/>
          </p:cNvPr>
          <p:cNvSpPr txBox="1"/>
          <p:nvPr/>
        </p:nvSpPr>
        <p:spPr>
          <a:xfrm>
            <a:off x="4608000" y="3468551"/>
            <a:ext cx="34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17 </a:t>
            </a:r>
            <a:r>
              <a:rPr lang="zh-CN" altLang="en-US" sz="2000" dirty="0">
                <a:latin typeface="+mn-ea"/>
                <a:ea typeface="+mn-ea"/>
              </a:rPr>
              <a:t>网页离线保存</a:t>
            </a:r>
          </a:p>
        </p:txBody>
      </p:sp>
      <p:sp>
        <p:nvSpPr>
          <p:cNvPr id="28" name="文本框 27">
            <a:hlinkClick r:id="rId20" action="ppaction://hlinksldjump"/>
          </p:cNvPr>
          <p:cNvSpPr txBox="1"/>
          <p:nvPr/>
        </p:nvSpPr>
        <p:spPr>
          <a:xfrm>
            <a:off x="4608000" y="3864551"/>
            <a:ext cx="3420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18 </a:t>
            </a:r>
            <a:r>
              <a:rPr lang="zh-CN" altLang="en-US" sz="2000" dirty="0">
                <a:latin typeface="+mn-ea"/>
                <a:ea typeface="+mn-ea"/>
              </a:rPr>
              <a:t>自定义刷新</a:t>
            </a:r>
          </a:p>
        </p:txBody>
      </p:sp>
      <p:sp>
        <p:nvSpPr>
          <p:cNvPr id="29" name="文本框 28">
            <a:hlinkClick r:id="rId21" action="ppaction://hlinksldjump"/>
          </p:cNvPr>
          <p:cNvSpPr txBox="1"/>
          <p:nvPr/>
        </p:nvSpPr>
        <p:spPr>
          <a:xfrm>
            <a:off x="4608000" y="4260551"/>
            <a:ext cx="34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19 WIFI</a:t>
            </a:r>
            <a:r>
              <a:rPr lang="zh-CN" altLang="en-US" sz="2000" dirty="0">
                <a:latin typeface="+mn-ea"/>
                <a:ea typeface="+mn-ea"/>
              </a:rPr>
              <a:t>管家功能</a:t>
            </a:r>
          </a:p>
        </p:txBody>
      </p:sp>
      <p:sp>
        <p:nvSpPr>
          <p:cNvPr id="30" name="文本框 29">
            <a:hlinkClick r:id="rId22" action="ppaction://hlinksldjump"/>
          </p:cNvPr>
          <p:cNvSpPr txBox="1"/>
          <p:nvPr/>
        </p:nvSpPr>
        <p:spPr>
          <a:xfrm>
            <a:off x="4608000" y="4656551"/>
            <a:ext cx="3420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20 </a:t>
            </a:r>
            <a:r>
              <a:rPr lang="zh-CN" altLang="en-US" sz="2000" dirty="0">
                <a:latin typeface="+mn-ea"/>
                <a:ea typeface="+mn-ea"/>
              </a:rPr>
              <a:t>文件管理</a:t>
            </a:r>
          </a:p>
        </p:txBody>
      </p:sp>
      <p:sp>
        <p:nvSpPr>
          <p:cNvPr id="31" name="文本框 30">
            <a:hlinkClick r:id="rId23" action="ppaction://hlinksldjump"/>
          </p:cNvPr>
          <p:cNvSpPr txBox="1"/>
          <p:nvPr/>
        </p:nvSpPr>
        <p:spPr>
          <a:xfrm>
            <a:off x="4608000" y="5052551"/>
            <a:ext cx="3420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21 </a:t>
            </a:r>
            <a:r>
              <a:rPr lang="zh-CN" altLang="en-US" sz="2000" dirty="0">
                <a:latin typeface="+mn-ea"/>
                <a:ea typeface="+mn-ea"/>
              </a:rPr>
              <a:t>位置服务</a:t>
            </a:r>
          </a:p>
        </p:txBody>
      </p:sp>
      <p:sp>
        <p:nvSpPr>
          <p:cNvPr id="32" name="文本框 31">
            <a:hlinkClick r:id="rId24" action="ppaction://hlinksldjump"/>
          </p:cNvPr>
          <p:cNvSpPr txBox="1"/>
          <p:nvPr/>
        </p:nvSpPr>
        <p:spPr>
          <a:xfrm>
            <a:off x="4608000" y="5448551"/>
            <a:ext cx="34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22 </a:t>
            </a:r>
            <a:r>
              <a:rPr lang="zh-CN" altLang="en-US" sz="2000" dirty="0">
                <a:latin typeface="+mn-ea"/>
                <a:ea typeface="+mn-ea"/>
              </a:rPr>
              <a:t>网络诊断工具</a:t>
            </a:r>
          </a:p>
        </p:txBody>
      </p:sp>
      <p:sp>
        <p:nvSpPr>
          <p:cNvPr id="33" name="文本框 32">
            <a:hlinkClick r:id="rId25" action="ppaction://hlinksldjump"/>
          </p:cNvPr>
          <p:cNvSpPr txBox="1"/>
          <p:nvPr/>
        </p:nvSpPr>
        <p:spPr>
          <a:xfrm>
            <a:off x="4608000" y="5844551"/>
            <a:ext cx="34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23 </a:t>
            </a:r>
            <a:r>
              <a:rPr lang="zh-CN" altLang="en-US" sz="2000" dirty="0">
                <a:latin typeface="+mn-ea"/>
                <a:ea typeface="+mn-ea"/>
              </a:rPr>
              <a:t>语音搜索</a:t>
            </a:r>
          </a:p>
        </p:txBody>
      </p:sp>
      <p:sp>
        <p:nvSpPr>
          <p:cNvPr id="34" name="文本框 33">
            <a:hlinkClick r:id="rId26" action="ppaction://hlinksldjump"/>
          </p:cNvPr>
          <p:cNvSpPr txBox="1"/>
          <p:nvPr/>
        </p:nvSpPr>
        <p:spPr>
          <a:xfrm>
            <a:off x="4608000" y="6240551"/>
            <a:ext cx="34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24 </a:t>
            </a:r>
            <a:r>
              <a:rPr lang="zh-CN" altLang="en-US" sz="2000" dirty="0">
                <a:latin typeface="+mn-ea"/>
                <a:ea typeface="+mn-ea"/>
              </a:rPr>
              <a:t>上网安全监测</a:t>
            </a:r>
          </a:p>
        </p:txBody>
      </p:sp>
      <p:sp>
        <p:nvSpPr>
          <p:cNvPr id="37" name="文本框 36">
            <a:hlinkClick r:id="rId27" action="ppaction://hlinksldjump"/>
          </p:cNvPr>
          <p:cNvSpPr txBox="1"/>
          <p:nvPr/>
        </p:nvSpPr>
        <p:spPr>
          <a:xfrm>
            <a:off x="8388000" y="1884551"/>
            <a:ext cx="34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25 </a:t>
            </a:r>
            <a:r>
              <a:rPr lang="zh-CN" altLang="en-US" sz="2000" dirty="0">
                <a:latin typeface="+mn-ea"/>
                <a:ea typeface="+mn-ea"/>
              </a:rPr>
              <a:t>插件功能</a:t>
            </a:r>
          </a:p>
        </p:txBody>
      </p:sp>
      <p:sp>
        <p:nvSpPr>
          <p:cNvPr id="2" name="动作按钮: 上一张 1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文本框 37">
            <a:hlinkClick r:id="rId27" action="ppaction://hlinksldjump"/>
          </p:cNvPr>
          <p:cNvSpPr txBox="1"/>
          <p:nvPr/>
        </p:nvSpPr>
        <p:spPr>
          <a:xfrm>
            <a:off x="8388000" y="2276441"/>
            <a:ext cx="34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+mn-ea"/>
                <a:ea typeface="+mn-ea"/>
              </a:rPr>
              <a:t>26 </a:t>
            </a:r>
            <a:r>
              <a:rPr lang="zh-CN" altLang="en-US" sz="2000" dirty="0" smtClean="0">
                <a:latin typeface="+mn-ea"/>
                <a:ea typeface="+mn-ea"/>
              </a:rPr>
              <a:t>视频扩展功能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7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功能分析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3639" y="1209553"/>
            <a:ext cx="373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1 </a:t>
            </a:r>
            <a:r>
              <a:rPr lang="zh-CN" altLang="en-US" sz="2000" dirty="0">
                <a:latin typeface="+mn-ea"/>
                <a:ea typeface="+mn-ea"/>
              </a:rPr>
              <a:t>图片视频商业化</a:t>
            </a:r>
          </a:p>
        </p:txBody>
      </p:sp>
      <p:graphicFrame>
        <p:nvGraphicFramePr>
          <p:cNvPr id="33" name="内容占位符 9"/>
          <p:cNvGraphicFramePr/>
          <p:nvPr>
            <p:extLst>
              <p:ext uri="{D42A27DB-BD31-4B8C-83A1-F6EECF244321}">
                <p14:modId xmlns:p14="http://schemas.microsoft.com/office/powerpoint/2010/main" val="2611399626"/>
              </p:ext>
            </p:extLst>
          </p:nvPr>
        </p:nvGraphicFramePr>
        <p:xfrm>
          <a:off x="5958417" y="974731"/>
          <a:ext cx="5868000" cy="648000"/>
        </p:xfrm>
        <a:graphic>
          <a:graphicData uri="http://schemas.openxmlformats.org/drawingml/2006/table">
            <a:tbl>
              <a:tblPr firstRow="1" bandRow="1"/>
              <a:tblGrid>
                <a:gridCol w="540000"/>
                <a:gridCol w="1728000"/>
                <a:gridCol w="720000"/>
                <a:gridCol w="720000"/>
                <a:gridCol w="720000"/>
                <a:gridCol w="720000"/>
                <a:gridCol w="720000"/>
              </a:tblGrid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rgbClr val="FFFFFF"/>
                          </a:solidFill>
                        </a:rPr>
                        <a:t>序号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vivo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oppo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Huawei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UC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QQ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rgbClr val="1C1C1C"/>
                          </a:solidFill>
                        </a:rPr>
                        <a:t>1</a:t>
                      </a:r>
                      <a:endParaRPr lang="zh-CN" altLang="en-US" sz="12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/>
                        <a:t>图片视频商业化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" name="矩形 36"/>
          <p:cNvSpPr/>
          <p:nvPr/>
        </p:nvSpPr>
        <p:spPr>
          <a:xfrm>
            <a:off x="357896" y="1925783"/>
            <a:ext cx="5567704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6700" lvl="1" indent="447675">
              <a:spcAft>
                <a:spcPts val="600"/>
              </a:spcAft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浏览器在暂停视频播放时，会弹出一个广告，并且在播放结束时有相关视频的推荐作为一个导流入口。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6700" lvl="1" indent="447675">
              <a:spcAft>
                <a:spcPts val="600"/>
              </a:spcAft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浏览器：</a:t>
            </a: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UC浏览器在视频全屏播放的过程中，会弹出广告，在看图模式多图滑动的过程中也会插入广告页。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>
              <a:spcAft>
                <a:spcPts val="600"/>
              </a:spcAft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可以考虑在用户访问视频或图片时，在合适的时机添加广告增加收益，但前提是保证用户体验。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58417" y="1893728"/>
            <a:ext cx="5688351" cy="3522797"/>
          </a:xfrm>
          <a:prstGeom prst="rect">
            <a:avLst/>
          </a:prstGeom>
          <a:noFill/>
          <a:ln w="19050">
            <a:solidFill>
              <a:srgbClr val="82B1E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+mn-ea"/>
              </a:rPr>
              <a:t>QQ</a:t>
            </a: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浏览器</a:t>
            </a:r>
          </a:p>
        </p:txBody>
      </p: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641" y="2392189"/>
            <a:ext cx="2743200" cy="26384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130" y="2399010"/>
            <a:ext cx="2714625" cy="2657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功能分析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3639" y="1209553"/>
            <a:ext cx="373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2 </a:t>
            </a:r>
            <a:r>
              <a:rPr lang="zh-CN" altLang="en-US" sz="2000" dirty="0">
                <a:latin typeface="+mn-ea"/>
                <a:ea typeface="+mn-ea"/>
              </a:rPr>
              <a:t>搜索强化</a:t>
            </a:r>
          </a:p>
        </p:txBody>
      </p:sp>
      <p:graphicFrame>
        <p:nvGraphicFramePr>
          <p:cNvPr id="33" name="内容占位符 9"/>
          <p:cNvGraphicFramePr/>
          <p:nvPr/>
        </p:nvGraphicFramePr>
        <p:xfrm>
          <a:off x="5925319" y="1168125"/>
          <a:ext cx="5868000" cy="648000"/>
        </p:xfrm>
        <a:graphic>
          <a:graphicData uri="http://schemas.openxmlformats.org/drawingml/2006/table">
            <a:tbl>
              <a:tblPr firstRow="1" bandRow="1"/>
              <a:tblGrid>
                <a:gridCol w="540000"/>
                <a:gridCol w="1728000"/>
                <a:gridCol w="720000"/>
                <a:gridCol w="720000"/>
                <a:gridCol w="720000"/>
                <a:gridCol w="720000"/>
                <a:gridCol w="720000"/>
              </a:tblGrid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rgbClr val="FFFFFF"/>
                          </a:solidFill>
                        </a:rPr>
                        <a:t>序号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vivo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oppo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Huawei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UC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QQ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rgbClr val="1C1C1C"/>
                          </a:solidFill>
                        </a:rPr>
                        <a:t>2</a:t>
                      </a:r>
                      <a:endParaRPr lang="zh-CN" altLang="en-US" sz="12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/>
                        <a:t>搜索强化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" name="矩形 36"/>
          <p:cNvSpPr/>
          <p:nvPr/>
        </p:nvSpPr>
        <p:spPr>
          <a:xfrm>
            <a:off x="828257" y="1958394"/>
            <a:ext cx="2288750" cy="3291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浏览器搜索功能非常丰富，包括新闻、应用、小程序、网页内容推荐等。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目前其他浏览器都有类似功能，但体验上都未做到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浏览器这般细化程度。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369406" y="2016000"/>
            <a:ext cx="9180649" cy="4860000"/>
            <a:chOff x="3369406" y="2016000"/>
            <a:chExt cx="9180649" cy="4860000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6455" y="2376000"/>
              <a:ext cx="2231097" cy="4464000"/>
            </a:xfrm>
            <a:prstGeom prst="rect">
              <a:avLst/>
            </a:prstGeom>
            <a:solidFill>
              <a:schemeClr val="accent2"/>
            </a:solidFill>
          </p:spPr>
        </p:pic>
        <p:sp>
          <p:nvSpPr>
            <p:cNvPr id="18" name="矩形 17"/>
            <p:cNvSpPr/>
            <p:nvPr/>
          </p:nvSpPr>
          <p:spPr>
            <a:xfrm>
              <a:off x="3369406" y="2016000"/>
              <a:ext cx="9180649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QQ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浏览器</a:t>
              </a:r>
            </a:p>
          </p:txBody>
        </p:sp>
        <p:pic>
          <p:nvPicPr>
            <p:cNvPr id="15" name="图片 14" descr="Screenshot_20180614_1104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4455" y="2376000"/>
              <a:ext cx="2231697" cy="446400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4" name="图片 13" descr="Screenshot_20180614_1104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92455" y="2376000"/>
              <a:ext cx="2231698" cy="446400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9" name="图片 18" descr="Screenshot_20180614_1105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60455" y="2376000"/>
              <a:ext cx="2231698" cy="446400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20" name="动作按钮: 上一张 19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功能分析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3639" y="1209553"/>
            <a:ext cx="373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3 </a:t>
            </a:r>
            <a:r>
              <a:rPr lang="zh-CN" altLang="en-US" sz="2000" dirty="0">
                <a:latin typeface="+mn-ea"/>
                <a:ea typeface="+mn-ea"/>
              </a:rPr>
              <a:t>智能预读</a:t>
            </a:r>
          </a:p>
        </p:txBody>
      </p:sp>
      <p:graphicFrame>
        <p:nvGraphicFramePr>
          <p:cNvPr id="33" name="内容占位符 9"/>
          <p:cNvGraphicFramePr/>
          <p:nvPr/>
        </p:nvGraphicFramePr>
        <p:xfrm>
          <a:off x="5925319" y="1168125"/>
          <a:ext cx="5868000" cy="648000"/>
        </p:xfrm>
        <a:graphic>
          <a:graphicData uri="http://schemas.openxmlformats.org/drawingml/2006/table">
            <a:tbl>
              <a:tblPr firstRow="1" bandRow="1"/>
              <a:tblGrid>
                <a:gridCol w="540000"/>
                <a:gridCol w="1728000"/>
                <a:gridCol w="720000"/>
                <a:gridCol w="720000"/>
                <a:gridCol w="720000"/>
                <a:gridCol w="720000"/>
                <a:gridCol w="720000"/>
              </a:tblGrid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rgbClr val="FFFFFF"/>
                          </a:solidFill>
                        </a:rPr>
                        <a:t>序号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vivo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oppo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Huawei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UC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QQ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rgbClr val="1C1C1C"/>
                          </a:solidFill>
                        </a:rPr>
                        <a:t>3</a:t>
                      </a:r>
                      <a:endParaRPr lang="zh-CN" altLang="en-US" sz="12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/>
                        <a:t>智能预读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" name="矩形 36"/>
          <p:cNvSpPr/>
          <p:nvPr/>
        </p:nvSpPr>
        <p:spPr>
          <a:xfrm>
            <a:off x="828257" y="1958394"/>
            <a:ext cx="4665014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浏览器在网页中有「下一页」、「下一章」的翻页文字和链接时，会对下一页的内容做提前拉取，使用户在点击相关链接后实现秒开效果，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Huawei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继承了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的智能预读功能。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>
              <a:spcAft>
                <a:spcPts val="600"/>
              </a:spcAft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智能预读可以提高用户访问小说、论坛网站体验、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已实现该功能待上线。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25600" y="2016000"/>
            <a:ext cx="5868000" cy="4860000"/>
            <a:chOff x="5925600" y="2016000"/>
            <a:chExt cx="5868000" cy="48600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1383" y="2376000"/>
              <a:ext cx="2115750" cy="446400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3671" y="2376000"/>
              <a:ext cx="2115751" cy="446400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6" name="矩形 15"/>
            <p:cNvSpPr/>
            <p:nvPr/>
          </p:nvSpPr>
          <p:spPr>
            <a:xfrm>
              <a:off x="5925600" y="2016000"/>
              <a:ext cx="5868000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5" name="动作按钮: 上一张 14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功能分析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3639" y="1209553"/>
            <a:ext cx="373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4 </a:t>
            </a:r>
            <a:r>
              <a:rPr lang="zh-CN" altLang="en-US" sz="2000" dirty="0">
                <a:latin typeface="+mn-ea"/>
                <a:ea typeface="+mn-ea"/>
              </a:rPr>
              <a:t>酷影模式</a:t>
            </a:r>
          </a:p>
        </p:txBody>
      </p:sp>
      <p:graphicFrame>
        <p:nvGraphicFramePr>
          <p:cNvPr id="33" name="内容占位符 9"/>
          <p:cNvGraphicFramePr/>
          <p:nvPr/>
        </p:nvGraphicFramePr>
        <p:xfrm>
          <a:off x="5925319" y="1168125"/>
          <a:ext cx="5868000" cy="648000"/>
        </p:xfrm>
        <a:graphic>
          <a:graphicData uri="http://schemas.openxmlformats.org/drawingml/2006/table">
            <a:tbl>
              <a:tblPr firstRow="1" bandRow="1"/>
              <a:tblGrid>
                <a:gridCol w="540000"/>
                <a:gridCol w="1728000"/>
                <a:gridCol w="720000"/>
                <a:gridCol w="720000"/>
                <a:gridCol w="720000"/>
                <a:gridCol w="720000"/>
                <a:gridCol w="720000"/>
              </a:tblGrid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rgbClr val="FFFFFF"/>
                          </a:solidFill>
                        </a:rPr>
                        <a:t>序号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vivo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oppo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Huawei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UC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QQ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rgbClr val="1C1C1C"/>
                          </a:solidFill>
                        </a:rPr>
                        <a:t>4</a:t>
                      </a:r>
                      <a:endParaRPr lang="zh-CN" altLang="en-US" sz="12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/>
                        <a:t>酷影模式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" name="矩形 36"/>
          <p:cNvSpPr/>
          <p:nvPr/>
        </p:nvSpPr>
        <p:spPr>
          <a:xfrm>
            <a:off x="828257" y="1958394"/>
            <a:ext cx="4665014" cy="2491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左图是普通浏览器。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2583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右图是开启了「酷影模式」的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浏览器，可以去除广告、优化排版、明显提升用户浏览体验，同时因为后续商业化提供可能。</a:t>
            </a:r>
          </a:p>
          <a:p>
            <a:pPr marL="266700" lvl="1" indent="447675">
              <a:spcAft>
                <a:spcPts val="600"/>
              </a:spcAft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此技术的核心是云端浏览器技术、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正在预研，本年度有望退出预览版本。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25600" y="2016000"/>
            <a:ext cx="5864415" cy="4860000"/>
            <a:chOff x="5925600" y="2016000"/>
            <a:chExt cx="5864415" cy="4860000"/>
          </a:xfrm>
        </p:grpSpPr>
        <p:sp>
          <p:nvSpPr>
            <p:cNvPr id="15" name="矩形 14"/>
            <p:cNvSpPr/>
            <p:nvPr/>
          </p:nvSpPr>
          <p:spPr>
            <a:xfrm>
              <a:off x="5925600" y="2016000"/>
              <a:ext cx="2664015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普通浏览器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9126000" y="2016000"/>
              <a:ext cx="2664015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UC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浏览器</a:t>
              </a:r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987" y="2379958"/>
            <a:ext cx="2302516" cy="43364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855" y="2407354"/>
            <a:ext cx="2336304" cy="44000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功能分析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3639" y="1209553"/>
            <a:ext cx="373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5 </a:t>
            </a:r>
            <a:r>
              <a:rPr lang="zh-CN" altLang="en-US" sz="2000" dirty="0">
                <a:latin typeface="+mn-ea"/>
                <a:ea typeface="+mn-ea"/>
              </a:rPr>
              <a:t>链接放大镜</a:t>
            </a:r>
          </a:p>
        </p:txBody>
      </p:sp>
      <p:graphicFrame>
        <p:nvGraphicFramePr>
          <p:cNvPr id="33" name="内容占位符 9"/>
          <p:cNvGraphicFramePr/>
          <p:nvPr/>
        </p:nvGraphicFramePr>
        <p:xfrm>
          <a:off x="5925319" y="1168125"/>
          <a:ext cx="5868000" cy="648000"/>
        </p:xfrm>
        <a:graphic>
          <a:graphicData uri="http://schemas.openxmlformats.org/drawingml/2006/table">
            <a:tbl>
              <a:tblPr firstRow="1" bandRow="1"/>
              <a:tblGrid>
                <a:gridCol w="540000"/>
                <a:gridCol w="1728000"/>
                <a:gridCol w="720000"/>
                <a:gridCol w="720000"/>
                <a:gridCol w="720000"/>
                <a:gridCol w="720000"/>
                <a:gridCol w="720000"/>
              </a:tblGrid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rgbClr val="FFFFFF"/>
                          </a:solidFill>
                        </a:rPr>
                        <a:t>序号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vivo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oppo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Huawei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UC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QQ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rgbClr val="1C1C1C"/>
                          </a:solidFill>
                        </a:rPr>
                        <a:t>5</a:t>
                      </a:r>
                      <a:endParaRPr lang="zh-CN" altLang="en-US" sz="12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/>
                        <a:t>链接放大镜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" name="矩形 36"/>
          <p:cNvSpPr/>
          <p:nvPr/>
        </p:nvSpPr>
        <p:spPr>
          <a:xfrm>
            <a:off x="828257" y="1958394"/>
            <a:ext cx="4665014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UC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浏览器针对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网页密集链接的场景实现了放大镜功能，可以减少用户误操作问题。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2583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已实现此功能待上线。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25600" y="2016000"/>
            <a:ext cx="5868000" cy="4860000"/>
            <a:chOff x="5925600" y="2016000"/>
            <a:chExt cx="5868000" cy="48600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0783" y="2340000"/>
              <a:ext cx="2511000" cy="446400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4" name="矩形 13"/>
            <p:cNvSpPr/>
            <p:nvPr/>
          </p:nvSpPr>
          <p:spPr>
            <a:xfrm>
              <a:off x="5925600" y="2016000"/>
              <a:ext cx="5868000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UC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浏览器</a:t>
              </a:r>
            </a:p>
          </p:txBody>
        </p:sp>
      </p:grpSp>
      <p:sp>
        <p:nvSpPr>
          <p:cNvPr id="15" name="动作按钮: 上一张 14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功能分析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3639" y="1209553"/>
            <a:ext cx="373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6 </a:t>
            </a:r>
            <a:r>
              <a:rPr lang="zh-CN" altLang="en-US" sz="2000" dirty="0">
                <a:latin typeface="+mn-ea"/>
                <a:ea typeface="+mn-ea"/>
              </a:rPr>
              <a:t>智能拼页</a:t>
            </a:r>
          </a:p>
        </p:txBody>
      </p:sp>
      <p:graphicFrame>
        <p:nvGraphicFramePr>
          <p:cNvPr id="33" name="内容占位符 9"/>
          <p:cNvGraphicFramePr/>
          <p:nvPr>
            <p:extLst>
              <p:ext uri="{D42A27DB-BD31-4B8C-83A1-F6EECF244321}">
                <p14:modId xmlns:p14="http://schemas.microsoft.com/office/powerpoint/2010/main" val="2489179458"/>
              </p:ext>
            </p:extLst>
          </p:nvPr>
        </p:nvGraphicFramePr>
        <p:xfrm>
          <a:off x="5925319" y="1168125"/>
          <a:ext cx="5868000" cy="648000"/>
        </p:xfrm>
        <a:graphic>
          <a:graphicData uri="http://schemas.openxmlformats.org/drawingml/2006/table">
            <a:tbl>
              <a:tblPr firstRow="1" bandRow="1"/>
              <a:tblGrid>
                <a:gridCol w="540000"/>
                <a:gridCol w="1728000"/>
                <a:gridCol w="720000"/>
                <a:gridCol w="720000"/>
                <a:gridCol w="720000"/>
                <a:gridCol w="720000"/>
                <a:gridCol w="720000"/>
              </a:tblGrid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rgbClr val="FFFFFF"/>
                          </a:solidFill>
                        </a:rPr>
                        <a:t>序号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vivo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oppo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Huawei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UC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QQ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rgbClr val="1C1C1C"/>
                          </a:solidFill>
                        </a:rPr>
                        <a:t>6</a:t>
                      </a:r>
                      <a:endParaRPr lang="zh-CN" altLang="en-US" sz="12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/>
                        <a:t>智能拼页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9237687" y="2111596"/>
            <a:ext cx="2592288" cy="4911093"/>
          </a:xfrm>
          <a:prstGeom prst="rect">
            <a:avLst/>
          </a:prstGeom>
          <a:noFill/>
          <a:ln w="19050">
            <a:solidFill>
              <a:srgbClr val="82B1E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动作按钮: 上一张 11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351" y="2514931"/>
            <a:ext cx="2280212" cy="42943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703" y="2531577"/>
            <a:ext cx="2271373" cy="427775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915301" y="2142452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latin typeface="+mn-ea"/>
              </a:rPr>
              <a:t>UC</a:t>
            </a:r>
            <a:r>
              <a:rPr lang="zh-CN" altLang="en-US">
                <a:latin typeface="+mn-ea"/>
              </a:rPr>
              <a:t>浏览器</a:t>
            </a:r>
            <a:endParaRPr lang="zh-CN" altLang="en-US" dirty="0"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7799" y="2111595"/>
            <a:ext cx="2663406" cy="4911093"/>
          </a:xfrm>
          <a:prstGeom prst="rect">
            <a:avLst/>
          </a:prstGeom>
          <a:noFill/>
          <a:ln w="19050">
            <a:solidFill>
              <a:srgbClr val="82B1E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普通浏览器</a:t>
            </a:r>
          </a:p>
        </p:txBody>
      </p:sp>
      <p:sp>
        <p:nvSpPr>
          <p:cNvPr id="19" name="矩形 18"/>
          <p:cNvSpPr/>
          <p:nvPr/>
        </p:nvSpPr>
        <p:spPr>
          <a:xfrm>
            <a:off x="828257" y="1958394"/>
            <a:ext cx="370473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在阅读小说的时候会自动拼接下一页，优化了阅读的体验。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2583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已实现此功能待上线。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圆角矩形 77"/>
          <p:cNvSpPr/>
          <p:nvPr/>
        </p:nvSpPr>
        <p:spPr>
          <a:xfrm>
            <a:off x="6213351" y="2905621"/>
            <a:ext cx="4021761" cy="536770"/>
          </a:xfrm>
          <a:prstGeom prst="roundRect">
            <a:avLst>
              <a:gd name="adj" fmla="val 50000"/>
            </a:avLst>
          </a:prstGeom>
          <a:solidFill>
            <a:srgbClr val="82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圆角矩形 78"/>
          <p:cNvSpPr/>
          <p:nvPr/>
        </p:nvSpPr>
        <p:spPr>
          <a:xfrm>
            <a:off x="6213351" y="3667621"/>
            <a:ext cx="4021761" cy="536770"/>
          </a:xfrm>
          <a:prstGeom prst="roundRect">
            <a:avLst>
              <a:gd name="adj" fmla="val 50000"/>
            </a:avLst>
          </a:prstGeom>
          <a:solidFill>
            <a:srgbClr val="82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圆角矩形 79"/>
          <p:cNvSpPr/>
          <p:nvPr/>
        </p:nvSpPr>
        <p:spPr>
          <a:xfrm>
            <a:off x="6213351" y="4480421"/>
            <a:ext cx="4021761" cy="536770"/>
          </a:xfrm>
          <a:prstGeom prst="roundRect">
            <a:avLst>
              <a:gd name="adj" fmla="val 50000"/>
            </a:avLst>
          </a:prstGeom>
          <a:solidFill>
            <a:srgbClr val="82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-25171"/>
            <a:ext cx="3765079" cy="7257821"/>
          </a:xfrm>
          <a:prstGeom prst="rect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6213351" y="2092821"/>
            <a:ext cx="4021761" cy="536770"/>
          </a:xfrm>
          <a:prstGeom prst="roundRect">
            <a:avLst>
              <a:gd name="adj" fmla="val 50000"/>
            </a:avLst>
          </a:prstGeom>
          <a:solidFill>
            <a:srgbClr val="82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48"/>
          <p:cNvSpPr txBox="1"/>
          <p:nvPr/>
        </p:nvSpPr>
        <p:spPr>
          <a:xfrm>
            <a:off x="525938" y="683462"/>
            <a:ext cx="2406597" cy="14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000" b="1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目录</a:t>
            </a:r>
            <a:endParaRPr lang="en-US" altLang="zh-CN" sz="8000" b="1" cap="all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TextBox 148"/>
          <p:cNvSpPr txBox="1"/>
          <p:nvPr/>
        </p:nvSpPr>
        <p:spPr>
          <a:xfrm>
            <a:off x="596727" y="1861337"/>
            <a:ext cx="2780520" cy="76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000" b="1" cap="all" dirty="0">
                <a:solidFill>
                  <a:schemeClr val="bg1"/>
                </a:solidFill>
                <a:latin typeface="Franklin Gothic Book" panose="020B0503020102020204" pitchFamily="34" charset="0"/>
                <a:ea typeface="Cambria Math" panose="02040503050406030204" pitchFamily="18" charset="0"/>
                <a:cs typeface="+mn-ea"/>
                <a:sym typeface="+mn-lt"/>
              </a:rPr>
              <a:t>contents</a:t>
            </a:r>
            <a:endParaRPr lang="zh-CN" altLang="en-US" sz="4000" b="1" cap="all" dirty="0">
              <a:solidFill>
                <a:schemeClr val="bg1"/>
              </a:solidFill>
              <a:latin typeface="Franklin Gothic Book" panose="020B0503020102020204" pitchFamily="34" charset="0"/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667200" y="2078404"/>
            <a:ext cx="1620957" cy="56560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竞品介绍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圆角矩形 40"/>
          <p:cNvSpPr/>
          <p:nvPr/>
        </p:nvSpPr>
        <p:spPr bwMode="auto">
          <a:xfrm>
            <a:off x="5282251" y="2066758"/>
            <a:ext cx="714280" cy="588896"/>
          </a:xfrm>
          <a:prstGeom prst="roundRect">
            <a:avLst/>
          </a:prstGeom>
          <a:solidFill>
            <a:srgbClr val="008CD7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2800" dirty="0"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667200" y="2868979"/>
            <a:ext cx="1960880" cy="60769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新功能分析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圆角矩形 42"/>
          <p:cNvSpPr/>
          <p:nvPr/>
        </p:nvSpPr>
        <p:spPr bwMode="auto">
          <a:xfrm>
            <a:off x="5282251" y="2857333"/>
            <a:ext cx="714280" cy="588896"/>
          </a:xfrm>
          <a:prstGeom prst="roundRect">
            <a:avLst/>
          </a:prstGeom>
          <a:solidFill>
            <a:srgbClr val="008CD7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2800" dirty="0"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668010" y="3659554"/>
            <a:ext cx="1980029" cy="56560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新技术分析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1" name="圆角矩形 60"/>
          <p:cNvSpPr/>
          <p:nvPr/>
        </p:nvSpPr>
        <p:spPr bwMode="auto">
          <a:xfrm>
            <a:off x="5282251" y="3647908"/>
            <a:ext cx="714280" cy="588896"/>
          </a:xfrm>
          <a:prstGeom prst="roundRect">
            <a:avLst/>
          </a:prstGeom>
          <a:solidFill>
            <a:srgbClr val="008CD7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2800" dirty="0"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6667200" y="4450129"/>
            <a:ext cx="902811" cy="56560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总结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5" name="圆角矩形 74"/>
          <p:cNvSpPr/>
          <p:nvPr/>
        </p:nvSpPr>
        <p:spPr bwMode="auto">
          <a:xfrm>
            <a:off x="5282251" y="4438483"/>
            <a:ext cx="714280" cy="588896"/>
          </a:xfrm>
          <a:prstGeom prst="roundRect">
            <a:avLst/>
          </a:prstGeom>
          <a:solidFill>
            <a:srgbClr val="008CD7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Impact" panose="020B0806030902050204" pitchFamily="34" charset="0"/>
                <a:cs typeface="+mn-ea"/>
                <a:sym typeface="+mn-lt"/>
              </a:rPr>
              <a:t>04</a:t>
            </a:r>
            <a:endParaRPr lang="zh-CN" altLang="en-US" sz="2800" dirty="0"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667200" y="5240704"/>
            <a:ext cx="902812" cy="56560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总结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4" grpId="0" animBg="1"/>
      <p:bldP spid="37" grpId="0" animBg="1"/>
      <p:bldP spid="38" grpId="0"/>
      <p:bldP spid="39" grpId="0"/>
      <p:bldP spid="40" grpId="0"/>
      <p:bldP spid="41" grpId="0" animBg="1"/>
      <p:bldP spid="42" grpId="0" bldLvl="0" animBg="1"/>
      <p:bldP spid="43" grpId="0" animBg="1"/>
      <p:bldP spid="44" grpId="0"/>
      <p:bldP spid="61" grpId="0" animBg="1"/>
      <p:bldP spid="70" grpId="0"/>
      <p:bldP spid="75" grpId="0" animBg="1"/>
      <p:bldP spid="7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功能分析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3639" y="1209553"/>
            <a:ext cx="373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7 </a:t>
            </a:r>
            <a:r>
              <a:rPr lang="zh-CN" altLang="en-US" sz="2000" dirty="0">
                <a:latin typeface="+mn-ea"/>
                <a:ea typeface="+mn-ea"/>
              </a:rPr>
              <a:t>双指缩放重排</a:t>
            </a:r>
          </a:p>
        </p:txBody>
      </p:sp>
      <p:graphicFrame>
        <p:nvGraphicFramePr>
          <p:cNvPr id="33" name="内容占位符 9"/>
          <p:cNvGraphicFramePr/>
          <p:nvPr/>
        </p:nvGraphicFramePr>
        <p:xfrm>
          <a:off x="5925319" y="1168125"/>
          <a:ext cx="5868000" cy="648000"/>
        </p:xfrm>
        <a:graphic>
          <a:graphicData uri="http://schemas.openxmlformats.org/drawingml/2006/table">
            <a:tbl>
              <a:tblPr firstRow="1" bandRow="1"/>
              <a:tblGrid>
                <a:gridCol w="540000"/>
                <a:gridCol w="1728000"/>
                <a:gridCol w="720000"/>
                <a:gridCol w="720000"/>
                <a:gridCol w="720000"/>
                <a:gridCol w="720000"/>
                <a:gridCol w="720000"/>
              </a:tblGrid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rgbClr val="FFFFFF"/>
                          </a:solidFill>
                        </a:rPr>
                        <a:t>序号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vivo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oppo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Huawei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UC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QQ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rgbClr val="1C1C1C"/>
                          </a:solidFill>
                        </a:rPr>
                        <a:t>7</a:t>
                      </a:r>
                      <a:endParaRPr lang="zh-CN" altLang="en-US" sz="12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/>
                        <a:t>双指缩放重排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" name="矩形 36"/>
          <p:cNvSpPr/>
          <p:nvPr/>
        </p:nvSpPr>
        <p:spPr>
          <a:xfrm>
            <a:off x="828257" y="1958394"/>
            <a:ext cx="3704733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OPPO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Huawei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，在双指缩放后，会对网页文字进行重新排版，但各家在体验存在一定差异。</a:t>
            </a:r>
          </a:p>
          <a:p>
            <a:pPr marL="92583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缩放重排可以提高用户的阅读体验，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正在实现此功能，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可以上线。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917207" y="2016000"/>
            <a:ext cx="6876393" cy="4860000"/>
            <a:chOff x="4917207" y="2016000"/>
            <a:chExt cx="6876393" cy="48600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1223" y="2340000"/>
              <a:ext cx="2115752" cy="446400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3471" y="2340000"/>
              <a:ext cx="2115752" cy="446400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719" y="2340000"/>
              <a:ext cx="2115752" cy="446400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6" name="矩形 15"/>
            <p:cNvSpPr/>
            <p:nvPr/>
          </p:nvSpPr>
          <p:spPr>
            <a:xfrm>
              <a:off x="4917207" y="2016000"/>
              <a:ext cx="6876393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7" name="动作按钮: 上一张 16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功能分析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3639" y="1209553"/>
            <a:ext cx="373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8 AR/AI</a:t>
            </a:r>
            <a:endParaRPr lang="zh-CN" altLang="en-US" sz="2000" dirty="0">
              <a:latin typeface="+mn-ea"/>
              <a:ea typeface="+mn-ea"/>
            </a:endParaRPr>
          </a:p>
        </p:txBody>
      </p:sp>
      <p:graphicFrame>
        <p:nvGraphicFramePr>
          <p:cNvPr id="33" name="内容占位符 9"/>
          <p:cNvGraphicFramePr/>
          <p:nvPr/>
        </p:nvGraphicFramePr>
        <p:xfrm>
          <a:off x="5925319" y="1168125"/>
          <a:ext cx="5868000" cy="648000"/>
        </p:xfrm>
        <a:graphic>
          <a:graphicData uri="http://schemas.openxmlformats.org/drawingml/2006/table">
            <a:tbl>
              <a:tblPr firstRow="1" bandRow="1"/>
              <a:tblGrid>
                <a:gridCol w="540000"/>
                <a:gridCol w="1728000"/>
                <a:gridCol w="720000"/>
                <a:gridCol w="720000"/>
                <a:gridCol w="720000"/>
                <a:gridCol w="720000"/>
                <a:gridCol w="720000"/>
              </a:tblGrid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rgbClr val="FFFFFF"/>
                          </a:solidFill>
                        </a:rPr>
                        <a:t>序号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vivo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oppo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Huawei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UC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QQ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rgbClr val="1C1C1C"/>
                          </a:solidFill>
                        </a:rPr>
                        <a:t>8</a:t>
                      </a:r>
                      <a:endParaRPr lang="zh-CN" altLang="en-US" sz="12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200" dirty="0"/>
                        <a:t>AR/AI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" name="矩形 36"/>
          <p:cNvSpPr/>
          <p:nvPr/>
        </p:nvSpPr>
        <p:spPr>
          <a:xfrm>
            <a:off x="828257" y="1958394"/>
            <a:ext cx="2872512" cy="483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6700" lvl="1" indent="361950">
              <a:spcAft>
                <a:spcPts val="600"/>
              </a:spcAft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在首页下拉会出现一些与「摄像头」相关的探索项目，包括「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识物」、「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体验」、「解题」、「翻译」。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6700" lvl="1" indent="361950">
              <a:spcAft>
                <a:spcPts val="600"/>
              </a:spcAft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会针对一些商业场景做产品推广，比如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浏览器的新版本广告、世界杯专题推广等。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2583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技术可以基于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Chromium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WebAR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识别可以基于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训练模型。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暂未进行这类技术的研究工作，后续人力资源充足，可以考虑启动。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760895" y="2016000"/>
            <a:ext cx="8861167" cy="4860000"/>
            <a:chOff x="3760895" y="2016000"/>
            <a:chExt cx="8861167" cy="48600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7086" y="2340000"/>
              <a:ext cx="2115812" cy="446400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089" y="2340000"/>
              <a:ext cx="2115688" cy="446400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1874" y="2340000"/>
              <a:ext cx="2115688" cy="446400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4659" y="2340000"/>
              <a:ext cx="2115688" cy="446400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7" name="矩形 16"/>
            <p:cNvSpPr/>
            <p:nvPr/>
          </p:nvSpPr>
          <p:spPr>
            <a:xfrm>
              <a:off x="3760895" y="2016000"/>
              <a:ext cx="8861167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QQ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浏览器</a:t>
              </a:r>
            </a:p>
          </p:txBody>
        </p:sp>
      </p:grpSp>
      <p:sp>
        <p:nvSpPr>
          <p:cNvPr id="18" name="动作按钮: 上一张 17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功能分析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3639" y="1209553"/>
            <a:ext cx="373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9 </a:t>
            </a:r>
            <a:r>
              <a:rPr lang="zh-CN" altLang="en-US" sz="2000" dirty="0">
                <a:latin typeface="+mn-ea"/>
                <a:ea typeface="+mn-ea"/>
              </a:rPr>
              <a:t>设置主页</a:t>
            </a:r>
          </a:p>
        </p:txBody>
      </p:sp>
      <p:graphicFrame>
        <p:nvGraphicFramePr>
          <p:cNvPr id="33" name="内容占位符 9"/>
          <p:cNvGraphicFramePr/>
          <p:nvPr/>
        </p:nvGraphicFramePr>
        <p:xfrm>
          <a:off x="5925319" y="1168125"/>
          <a:ext cx="5868000" cy="648000"/>
        </p:xfrm>
        <a:graphic>
          <a:graphicData uri="http://schemas.openxmlformats.org/drawingml/2006/table">
            <a:tbl>
              <a:tblPr firstRow="1" bandRow="1"/>
              <a:tblGrid>
                <a:gridCol w="540000"/>
                <a:gridCol w="1728000"/>
                <a:gridCol w="720000"/>
                <a:gridCol w="720000"/>
                <a:gridCol w="720000"/>
                <a:gridCol w="720000"/>
                <a:gridCol w="720000"/>
              </a:tblGrid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rgbClr val="FFFFFF"/>
                          </a:solidFill>
                        </a:rPr>
                        <a:t>序号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vivo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oppo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Huawei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UC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QQ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rgbClr val="1C1C1C"/>
                          </a:solidFill>
                        </a:rPr>
                        <a:t>9</a:t>
                      </a:r>
                      <a:endParaRPr lang="zh-CN" altLang="en-US" sz="12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/>
                        <a:t>设置主页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" name="矩形 36"/>
          <p:cNvSpPr/>
          <p:nvPr/>
        </p:nvSpPr>
        <p:spPr>
          <a:xfrm>
            <a:off x="828257" y="1958394"/>
            <a:ext cx="4665014" cy="1583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Huawei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浏览器可以选择自定义主页来取代浏览器的主页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6700" lvl="1" indent="361950">
              <a:spcAft>
                <a:spcPts val="600"/>
              </a:spcAft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这个功能满足了一部分用户的个性化需求。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2583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功能重要度待评估，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暂无此产品规划。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25600" y="2016000"/>
            <a:ext cx="5868000" cy="4860000"/>
            <a:chOff x="5925600" y="2016000"/>
            <a:chExt cx="5868000" cy="4860000"/>
          </a:xfrm>
        </p:grpSpPr>
        <p:pic>
          <p:nvPicPr>
            <p:cNvPr id="13" name="内容占位符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2791" y="2340000"/>
              <a:ext cx="2511000" cy="4464000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5925600" y="2016000"/>
              <a:ext cx="5868000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Huawei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浏览器</a:t>
              </a:r>
            </a:p>
          </p:txBody>
        </p:sp>
      </p:grpSp>
      <p:sp>
        <p:nvSpPr>
          <p:cNvPr id="15" name="动作按钮: 上一张 14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功能分析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3639" y="1209553"/>
            <a:ext cx="373352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10 </a:t>
            </a:r>
            <a:r>
              <a:rPr lang="zh-CN" altLang="en-US" sz="2000" dirty="0">
                <a:latin typeface="+mn-ea"/>
                <a:ea typeface="+mn-ea"/>
              </a:rPr>
              <a:t>应用商店</a:t>
            </a:r>
            <a:r>
              <a:rPr lang="en-US" altLang="en-US" sz="2000" dirty="0">
                <a:latin typeface="+mn-ea"/>
                <a:ea typeface="+mn-ea"/>
              </a:rPr>
              <a:t>/</a:t>
            </a:r>
            <a:r>
              <a:rPr lang="zh-CN" altLang="en-US" sz="2000" dirty="0">
                <a:latin typeface="+mn-ea"/>
                <a:ea typeface="+mn-ea"/>
              </a:rPr>
              <a:t>游戏中心入口</a:t>
            </a:r>
          </a:p>
        </p:txBody>
      </p:sp>
      <p:graphicFrame>
        <p:nvGraphicFramePr>
          <p:cNvPr id="33" name="内容占位符 9"/>
          <p:cNvGraphicFramePr/>
          <p:nvPr/>
        </p:nvGraphicFramePr>
        <p:xfrm>
          <a:off x="5925319" y="1168125"/>
          <a:ext cx="5868000" cy="648000"/>
        </p:xfrm>
        <a:graphic>
          <a:graphicData uri="http://schemas.openxmlformats.org/drawingml/2006/table">
            <a:tbl>
              <a:tblPr firstRow="1" bandRow="1"/>
              <a:tblGrid>
                <a:gridCol w="540000"/>
                <a:gridCol w="1728000"/>
                <a:gridCol w="720000"/>
                <a:gridCol w="720000"/>
                <a:gridCol w="720000"/>
                <a:gridCol w="720000"/>
                <a:gridCol w="720000"/>
              </a:tblGrid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rgbClr val="FFFFFF"/>
                          </a:solidFill>
                        </a:rPr>
                        <a:t>序号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vivo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oppo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Huawei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UC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QQ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rgbClr val="1C1C1C"/>
                          </a:solidFill>
                        </a:rPr>
                        <a:t>10</a:t>
                      </a:r>
                      <a:endParaRPr lang="zh-CN" altLang="en-US" sz="12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/>
                        <a:t>应用商店入口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" name="矩形 36"/>
          <p:cNvSpPr/>
          <p:nvPr/>
        </p:nvSpPr>
        <p:spPr>
          <a:xfrm>
            <a:off x="828257" y="1958394"/>
            <a:ext cx="2606070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OPPO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Huawei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浏览器中加入了自家的应用商店入口，可以帮助拉活应用商店客户端。</a:t>
            </a:r>
          </a:p>
          <a:p>
            <a:pPr marL="92583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vivo5.5.4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版本已增加游戏中心入口。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477047" y="2016000"/>
            <a:ext cx="8856672" cy="4860000"/>
            <a:chOff x="3477047" y="2016000"/>
            <a:chExt cx="8856672" cy="4860000"/>
          </a:xfrm>
        </p:grpSpPr>
        <p:pic>
          <p:nvPicPr>
            <p:cNvPr id="13" name="内容占位符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4680" y="2340000"/>
              <a:ext cx="2510999" cy="4464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343" y="2340000"/>
              <a:ext cx="2511000" cy="4464000"/>
            </a:xfrm>
            <a:prstGeom prst="rect">
              <a:avLst/>
            </a:prstGeom>
          </p:spPr>
        </p:pic>
        <p:pic>
          <p:nvPicPr>
            <p:cNvPr id="15" name="Picture 2" descr="C:\Users\toby\AppData\Roaming\vchat\ChatFiles\2018-08\526df80d-bb34-4a29-8015-7eed67026c27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1743" y="2340000"/>
              <a:ext cx="2433309" cy="44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6501383" y="2016000"/>
              <a:ext cx="2808000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Huawei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浏览器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3477047" y="2016000"/>
              <a:ext cx="2808312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oppo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浏览器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9525719" y="2016000"/>
              <a:ext cx="2808000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QQ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浏览器</a:t>
              </a:r>
            </a:p>
          </p:txBody>
        </p:sp>
      </p:grpSp>
      <p:sp>
        <p:nvSpPr>
          <p:cNvPr id="19" name="动作按钮: 上一张 18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功能分析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3639" y="1209553"/>
            <a:ext cx="373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11 </a:t>
            </a:r>
            <a:r>
              <a:rPr lang="zh-CN" altLang="en-US" sz="2000" dirty="0">
                <a:latin typeface="+mn-ea"/>
                <a:ea typeface="+mn-ea"/>
              </a:rPr>
              <a:t>小游戏入口</a:t>
            </a:r>
          </a:p>
        </p:txBody>
      </p:sp>
      <p:graphicFrame>
        <p:nvGraphicFramePr>
          <p:cNvPr id="33" name="内容占位符 9"/>
          <p:cNvGraphicFramePr/>
          <p:nvPr/>
        </p:nvGraphicFramePr>
        <p:xfrm>
          <a:off x="5925319" y="1168125"/>
          <a:ext cx="5868000" cy="648000"/>
        </p:xfrm>
        <a:graphic>
          <a:graphicData uri="http://schemas.openxmlformats.org/drawingml/2006/table">
            <a:tbl>
              <a:tblPr firstRow="1" bandRow="1"/>
              <a:tblGrid>
                <a:gridCol w="540000"/>
                <a:gridCol w="1728000"/>
                <a:gridCol w="720000"/>
                <a:gridCol w="720000"/>
                <a:gridCol w="720000"/>
                <a:gridCol w="720000"/>
                <a:gridCol w="720000"/>
              </a:tblGrid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rgbClr val="FFFFFF"/>
                          </a:solidFill>
                        </a:rPr>
                        <a:t>序号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vivo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oppo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Huawei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UC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QQ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rgbClr val="1C1C1C"/>
                          </a:solidFill>
                        </a:rPr>
                        <a:t>11</a:t>
                      </a:r>
                      <a:endParaRPr lang="zh-CN" altLang="en-US" sz="12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/>
                        <a:t>小游戏入口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" name="矩形 36"/>
          <p:cNvSpPr/>
          <p:nvPr/>
        </p:nvSpPr>
        <p:spPr>
          <a:xfrm>
            <a:off x="828257" y="1958394"/>
            <a:ext cx="466501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OPPO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的宫格名站中有一个小游戏的入口，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OPPO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接入的是腾讯的小游戏平台，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的小游戏应该是阿里游戏团队开发。</a:t>
            </a:r>
          </a:p>
          <a:p>
            <a:pPr marL="92583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目前暂无此产品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规划，依赖快游戏进展。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25319" y="2016000"/>
            <a:ext cx="5832336" cy="4860000"/>
            <a:chOff x="5925319" y="2016000"/>
            <a:chExt cx="5832336" cy="4860000"/>
          </a:xfrm>
        </p:grpSpPr>
        <p:pic>
          <p:nvPicPr>
            <p:cNvPr id="13" name="内容占位符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8616" y="2376000"/>
              <a:ext cx="2510999" cy="4464000"/>
            </a:xfrm>
            <a:prstGeom prst="rect">
              <a:avLst/>
            </a:prstGeom>
          </p:spPr>
        </p:pic>
        <p:pic>
          <p:nvPicPr>
            <p:cNvPr id="14" name="Picture 3" descr="C:\Users\toby\AppData\Roaming\vchat\ChatFiles\2018-08\8d31c0a4-6853-49f3-9480-b47ab0a49269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9695" y="2376000"/>
              <a:ext cx="2114521" cy="44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5925319" y="2016000"/>
              <a:ext cx="2808312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oppo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浏览器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8949655" y="2016000"/>
              <a:ext cx="2808000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QQ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浏览器</a:t>
              </a:r>
            </a:p>
          </p:txBody>
        </p:sp>
      </p:grpSp>
      <p:sp>
        <p:nvSpPr>
          <p:cNvPr id="18" name="动作按钮: 上一张 17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功能分析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3639" y="1209553"/>
            <a:ext cx="373352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12 </a:t>
            </a:r>
            <a:r>
              <a:rPr lang="zh-CN" altLang="en-US" sz="2000" dirty="0">
                <a:latin typeface="+mn-ea"/>
                <a:ea typeface="+mn-ea"/>
              </a:rPr>
              <a:t>用户帮助</a:t>
            </a:r>
          </a:p>
        </p:txBody>
      </p:sp>
      <p:graphicFrame>
        <p:nvGraphicFramePr>
          <p:cNvPr id="33" name="内容占位符 9"/>
          <p:cNvGraphicFramePr/>
          <p:nvPr/>
        </p:nvGraphicFramePr>
        <p:xfrm>
          <a:off x="5925319" y="1168125"/>
          <a:ext cx="5868000" cy="648000"/>
        </p:xfrm>
        <a:graphic>
          <a:graphicData uri="http://schemas.openxmlformats.org/drawingml/2006/table">
            <a:tbl>
              <a:tblPr firstRow="1" bandRow="1"/>
              <a:tblGrid>
                <a:gridCol w="540000"/>
                <a:gridCol w="1728000"/>
                <a:gridCol w="720000"/>
                <a:gridCol w="720000"/>
                <a:gridCol w="720000"/>
                <a:gridCol w="720000"/>
                <a:gridCol w="720000"/>
              </a:tblGrid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rgbClr val="FFFFFF"/>
                          </a:solidFill>
                        </a:rPr>
                        <a:t>序号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vivo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oppo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Huawei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UC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QQ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rgbClr val="1C1C1C"/>
                          </a:solidFill>
                        </a:rPr>
                        <a:t>12</a:t>
                      </a:r>
                      <a:endParaRPr lang="zh-CN" altLang="en-US" sz="12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/>
                        <a:t>反馈中心细化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" name="矩形 36"/>
          <p:cNvSpPr/>
          <p:nvPr/>
        </p:nvSpPr>
        <p:spPr>
          <a:xfrm>
            <a:off x="828257" y="1958394"/>
            <a:ext cx="3642404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Huawei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的用户帮助比较详尽，易操作。</a:t>
            </a:r>
          </a:p>
          <a:p>
            <a:pPr marL="92583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浏览器目前无此功能，后续实现已经提上计划。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485159" y="2016000"/>
            <a:ext cx="7848560" cy="4860000"/>
            <a:chOff x="4485159" y="2016000"/>
            <a:chExt cx="7848560" cy="48600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175" y="2340000"/>
              <a:ext cx="2511000" cy="4464000"/>
            </a:xfrm>
            <a:prstGeom prst="rect">
              <a:avLst/>
            </a:prstGeom>
            <a:noFill/>
          </p:spPr>
        </p:pic>
        <p:pic>
          <p:nvPicPr>
            <p:cNvPr id="14" name="Picture 2" descr="C:\Users\toby\AppData\Roaming\vchat\ChatFiles\2018-08\5f289111-fda2-44f6-bfa9-e69c09acb48c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1789" y="2340000"/>
              <a:ext cx="2114523" cy="44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toby\AppData\Roaming\vchat\ChatFiles\2018-08\8954bfb7-d1a9-4685-bca3-e342383194ea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7205" y="2340000"/>
              <a:ext cx="2042530" cy="44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矩形 16"/>
            <p:cNvSpPr/>
            <p:nvPr/>
          </p:nvSpPr>
          <p:spPr>
            <a:xfrm>
              <a:off x="7430761" y="2016000"/>
              <a:ext cx="2382678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UC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浏览器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4485159" y="2016000"/>
              <a:ext cx="2808312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Huawei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浏览器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9957767" y="2016000"/>
              <a:ext cx="2375952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vivo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浏览器</a:t>
              </a:r>
            </a:p>
          </p:txBody>
        </p:sp>
      </p:grpSp>
      <p:sp>
        <p:nvSpPr>
          <p:cNvPr id="20" name="动作按钮: 上一张 19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功能分析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3639" y="1209553"/>
            <a:ext cx="373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13 </a:t>
            </a:r>
            <a:r>
              <a:rPr lang="zh-CN" altLang="en-US" sz="2000" dirty="0">
                <a:latin typeface="+mn-ea"/>
                <a:ea typeface="+mn-ea"/>
              </a:rPr>
              <a:t>打印和保存页面</a:t>
            </a:r>
          </a:p>
        </p:txBody>
      </p:sp>
      <p:graphicFrame>
        <p:nvGraphicFramePr>
          <p:cNvPr id="33" name="内容占位符 9"/>
          <p:cNvGraphicFramePr/>
          <p:nvPr/>
        </p:nvGraphicFramePr>
        <p:xfrm>
          <a:off x="5925319" y="1168125"/>
          <a:ext cx="5868000" cy="648000"/>
        </p:xfrm>
        <a:graphic>
          <a:graphicData uri="http://schemas.openxmlformats.org/drawingml/2006/table">
            <a:tbl>
              <a:tblPr firstRow="1" bandRow="1"/>
              <a:tblGrid>
                <a:gridCol w="540000"/>
                <a:gridCol w="1728000"/>
                <a:gridCol w="720000"/>
                <a:gridCol w="720000"/>
                <a:gridCol w="720000"/>
                <a:gridCol w="720000"/>
                <a:gridCol w="720000"/>
              </a:tblGrid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rgbClr val="FFFFFF"/>
                          </a:solidFill>
                        </a:rPr>
                        <a:t>序号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vivo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oppo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Huawei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UC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QQ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rgbClr val="1C1C1C"/>
                          </a:solidFill>
                        </a:rPr>
                        <a:t>13</a:t>
                      </a:r>
                      <a:endParaRPr lang="zh-CN" altLang="en-US" sz="12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/>
                        <a:t>打印和保存页面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" name="矩形 36"/>
          <p:cNvSpPr/>
          <p:nvPr/>
        </p:nvSpPr>
        <p:spPr>
          <a:xfrm>
            <a:off x="828257" y="1958394"/>
            <a:ext cx="4665014" cy="1845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Huawei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浏览器工具箱有打印和保存页面功能，可以直接连接打印机打印页面或是将页面保存成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92583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其他浏览器都无此功能，功能重要度待评估，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目前无实现计划。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25600" y="2016000"/>
            <a:ext cx="5868000" cy="4860000"/>
            <a:chOff x="5925600" y="2016000"/>
            <a:chExt cx="5868000" cy="48600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511" y="2340000"/>
              <a:ext cx="2511000" cy="4464000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5925600" y="2016000"/>
              <a:ext cx="5868000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Huawei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浏览器</a:t>
              </a:r>
            </a:p>
          </p:txBody>
        </p:sp>
      </p:grpSp>
      <p:sp>
        <p:nvSpPr>
          <p:cNvPr id="15" name="动作按钮: 上一张 14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功能分析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3639" y="1209553"/>
            <a:ext cx="373352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14 </a:t>
            </a:r>
            <a:r>
              <a:rPr lang="zh-CN" altLang="en-US" sz="2000" dirty="0">
                <a:latin typeface="+mn-ea"/>
                <a:ea typeface="+mn-ea"/>
              </a:rPr>
              <a:t>云端代理</a:t>
            </a:r>
          </a:p>
        </p:txBody>
      </p:sp>
      <p:graphicFrame>
        <p:nvGraphicFramePr>
          <p:cNvPr id="33" name="内容占位符 9"/>
          <p:cNvGraphicFramePr/>
          <p:nvPr/>
        </p:nvGraphicFramePr>
        <p:xfrm>
          <a:off x="5925319" y="1168125"/>
          <a:ext cx="5868000" cy="648000"/>
        </p:xfrm>
        <a:graphic>
          <a:graphicData uri="http://schemas.openxmlformats.org/drawingml/2006/table">
            <a:tbl>
              <a:tblPr firstRow="1" bandRow="1"/>
              <a:tblGrid>
                <a:gridCol w="540000"/>
                <a:gridCol w="1728000"/>
                <a:gridCol w="720000"/>
                <a:gridCol w="720000"/>
                <a:gridCol w="720000"/>
                <a:gridCol w="720000"/>
                <a:gridCol w="720000"/>
              </a:tblGrid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rgbClr val="FFFFFF"/>
                          </a:solidFill>
                        </a:rPr>
                        <a:t>序号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vivo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oppo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Huawei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UC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QQ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rgbClr val="1C1C1C"/>
                          </a:solidFill>
                        </a:rPr>
                        <a:t>14</a:t>
                      </a:r>
                      <a:endParaRPr lang="zh-CN" altLang="en-US" sz="12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/>
                        <a:t>云端代理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" name="矩形 36"/>
          <p:cNvSpPr/>
          <p:nvPr/>
        </p:nvSpPr>
        <p:spPr>
          <a:xfrm>
            <a:off x="828257" y="1958394"/>
            <a:ext cx="4665014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的云端代理功能相对完善，除省流加速外，还包括图片质量控制、云端排版功能等；华为由于使用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内核，直接继承了这些功能。</a:t>
            </a:r>
          </a:p>
          <a:p>
            <a:pPr marL="92583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目前仅实现了基础的省流加速功能，并且还需完善；后续随着云端内核能力的支持，相关功能会逐渐完善。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25631" y="2016000"/>
            <a:ext cx="5838750" cy="4860000"/>
            <a:chOff x="5925631" y="2016000"/>
            <a:chExt cx="5838750" cy="4860000"/>
          </a:xfrm>
        </p:grpSpPr>
        <p:pic>
          <p:nvPicPr>
            <p:cNvPr id="13" name="图片 12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99" y="2340000"/>
              <a:ext cx="2414964" cy="4464000"/>
            </a:xfrm>
            <a:prstGeom prst="rect">
              <a:avLst/>
            </a:prstGeom>
          </p:spPr>
        </p:pic>
        <p:pic>
          <p:nvPicPr>
            <p:cNvPr id="14" name="Picture 2" descr="C:\Users\toby\AppData\Roaming\vchat\ChatFiles\2018-08\134c9f14-db51-46b6-8cf0-8fb2fad40b95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7687" y="2340000"/>
              <a:ext cx="2116267" cy="44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8884373" y="2016000"/>
              <a:ext cx="2880008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UC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浏览器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5925631" y="2016000"/>
              <a:ext cx="2880008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Huawei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浏览器</a:t>
              </a:r>
            </a:p>
          </p:txBody>
        </p:sp>
      </p:grpSp>
      <p:sp>
        <p:nvSpPr>
          <p:cNvPr id="18" name="动作按钮: 上一张 17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功能分析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3639" y="1209553"/>
            <a:ext cx="373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15 </a:t>
            </a:r>
            <a:r>
              <a:rPr lang="zh-CN" altLang="en-US" sz="2000" dirty="0">
                <a:latin typeface="+mn-ea"/>
                <a:ea typeface="+mn-ea"/>
              </a:rPr>
              <a:t>翻译功能</a:t>
            </a:r>
          </a:p>
        </p:txBody>
      </p:sp>
      <p:graphicFrame>
        <p:nvGraphicFramePr>
          <p:cNvPr id="33" name="内容占位符 9"/>
          <p:cNvGraphicFramePr/>
          <p:nvPr/>
        </p:nvGraphicFramePr>
        <p:xfrm>
          <a:off x="5925319" y="1168125"/>
          <a:ext cx="5868000" cy="648000"/>
        </p:xfrm>
        <a:graphic>
          <a:graphicData uri="http://schemas.openxmlformats.org/drawingml/2006/table">
            <a:tbl>
              <a:tblPr firstRow="1" bandRow="1"/>
              <a:tblGrid>
                <a:gridCol w="540000"/>
                <a:gridCol w="1728000"/>
                <a:gridCol w="720000"/>
                <a:gridCol w="720000"/>
                <a:gridCol w="720000"/>
                <a:gridCol w="720000"/>
                <a:gridCol w="720000"/>
              </a:tblGrid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rgbClr val="FFFFFF"/>
                          </a:solidFill>
                        </a:rPr>
                        <a:t>序号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vivo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oppo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Huawei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UC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QQ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rgbClr val="1C1C1C"/>
                          </a:solidFill>
                        </a:rPr>
                        <a:t>15</a:t>
                      </a:r>
                      <a:endParaRPr lang="zh-CN" altLang="en-US" sz="12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/>
                        <a:t>翻译功能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" name="矩形 36"/>
          <p:cNvSpPr/>
          <p:nvPr/>
        </p:nvSpPr>
        <p:spPr>
          <a:xfrm>
            <a:off x="828257" y="1958394"/>
            <a:ext cx="4665014" cy="246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Huawei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OPPO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浏览器支持网页翻译，其中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Huawei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都是简单的通过跳转第三方翻译网站进行翻译，可以实现全文翻译，而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OPPO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通过使用第三方插件实现了选定文字的翻译。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可以考虑结合上述竞品的实现，提出更完善的方案。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25631" y="2016000"/>
            <a:ext cx="5838750" cy="4860000"/>
            <a:chOff x="5925631" y="2016000"/>
            <a:chExt cx="5838750" cy="4860000"/>
          </a:xfrm>
        </p:grpSpPr>
        <p:pic>
          <p:nvPicPr>
            <p:cNvPr id="13" name="内容占位符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3012" y="2340000"/>
              <a:ext cx="2064915" cy="4464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397" y="2340000"/>
              <a:ext cx="2124761" cy="4464000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8956069" y="2016000"/>
              <a:ext cx="2808312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QQ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浏览器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5925631" y="2016000"/>
              <a:ext cx="2808312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UC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浏览器</a:t>
              </a:r>
            </a:p>
          </p:txBody>
        </p:sp>
      </p:grpSp>
      <p:sp>
        <p:nvSpPr>
          <p:cNvPr id="18" name="动作按钮: 上一张 17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功能分析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3639" y="1209553"/>
            <a:ext cx="373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16 </a:t>
            </a:r>
            <a:r>
              <a:rPr lang="zh-CN" altLang="en-US" sz="2000" dirty="0">
                <a:latin typeface="+mn-ea"/>
                <a:ea typeface="+mn-ea"/>
              </a:rPr>
              <a:t>网页截图</a:t>
            </a:r>
          </a:p>
        </p:txBody>
      </p:sp>
      <p:graphicFrame>
        <p:nvGraphicFramePr>
          <p:cNvPr id="33" name="内容占位符 9"/>
          <p:cNvGraphicFramePr/>
          <p:nvPr/>
        </p:nvGraphicFramePr>
        <p:xfrm>
          <a:off x="5925319" y="1168125"/>
          <a:ext cx="5868000" cy="648000"/>
        </p:xfrm>
        <a:graphic>
          <a:graphicData uri="http://schemas.openxmlformats.org/drawingml/2006/table">
            <a:tbl>
              <a:tblPr firstRow="1" bandRow="1"/>
              <a:tblGrid>
                <a:gridCol w="540000"/>
                <a:gridCol w="1728000"/>
                <a:gridCol w="720000"/>
                <a:gridCol w="720000"/>
                <a:gridCol w="720000"/>
                <a:gridCol w="720000"/>
                <a:gridCol w="720000"/>
              </a:tblGrid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rgbClr val="FFFFFF"/>
                          </a:solidFill>
                        </a:rPr>
                        <a:t>序号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vivo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oppo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Huawei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UC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QQ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rgbClr val="1C1C1C"/>
                          </a:solidFill>
                        </a:rPr>
                        <a:t>16</a:t>
                      </a:r>
                      <a:endParaRPr lang="zh-CN" altLang="en-US" sz="12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/>
                        <a:t>网页截图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" name="矩形 36"/>
          <p:cNvSpPr/>
          <p:nvPr/>
        </p:nvSpPr>
        <p:spPr>
          <a:xfrm>
            <a:off x="828257" y="1958394"/>
            <a:ext cx="4665014" cy="2122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支持网页截图功能，可以灵活的对网页中的区域进行截图，并可以对截图进行一系列后续操作，如涂鸦等。</a:t>
            </a:r>
          </a:p>
          <a:p>
            <a:pPr marL="92583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这个功能属于网页分享功能的增强，在一些场景下有一定的实用价值，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目前暂无此产品规划。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25600" y="2016000"/>
            <a:ext cx="5868000" cy="4860000"/>
            <a:chOff x="5925600" y="2016000"/>
            <a:chExt cx="5868000" cy="48600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535" y="2340000"/>
              <a:ext cx="2081653" cy="4464000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5925600" y="2016000"/>
              <a:ext cx="5868000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UC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浏览器</a:t>
              </a:r>
            </a:p>
          </p:txBody>
        </p:sp>
      </p:grpSp>
      <p:sp>
        <p:nvSpPr>
          <p:cNvPr id="15" name="动作按钮: 上一张 14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4917207" y="3347940"/>
            <a:ext cx="4021761" cy="536770"/>
          </a:xfrm>
          <a:prstGeom prst="roundRect">
            <a:avLst>
              <a:gd name="adj" fmla="val 50000"/>
            </a:avLst>
          </a:prstGeom>
          <a:solidFill>
            <a:srgbClr val="82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760000" y="3333523"/>
            <a:ext cx="1620957" cy="56560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竞品介绍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3986107" y="3332963"/>
            <a:ext cx="714280" cy="588896"/>
          </a:xfrm>
          <a:prstGeom prst="roundRect">
            <a:avLst/>
          </a:prstGeom>
          <a:solidFill>
            <a:srgbClr val="008CD7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2800" dirty="0">
              <a:latin typeface="Impact" panose="020B080603090205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  <p:bldP spid="16" grpId="0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功能分析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3639" y="1209553"/>
            <a:ext cx="373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17 </a:t>
            </a:r>
            <a:r>
              <a:rPr lang="zh-CN" altLang="en-US" sz="2000" dirty="0">
                <a:latin typeface="+mn-ea"/>
                <a:ea typeface="+mn-ea"/>
              </a:rPr>
              <a:t>网页离线保存</a:t>
            </a:r>
          </a:p>
        </p:txBody>
      </p:sp>
      <p:graphicFrame>
        <p:nvGraphicFramePr>
          <p:cNvPr id="33" name="内容占位符 9"/>
          <p:cNvGraphicFramePr/>
          <p:nvPr/>
        </p:nvGraphicFramePr>
        <p:xfrm>
          <a:off x="5925319" y="1168125"/>
          <a:ext cx="5868000" cy="648000"/>
        </p:xfrm>
        <a:graphic>
          <a:graphicData uri="http://schemas.openxmlformats.org/drawingml/2006/table">
            <a:tbl>
              <a:tblPr firstRow="1" bandRow="1"/>
              <a:tblGrid>
                <a:gridCol w="540000"/>
                <a:gridCol w="1728000"/>
                <a:gridCol w="720000"/>
                <a:gridCol w="720000"/>
                <a:gridCol w="720000"/>
                <a:gridCol w="720000"/>
                <a:gridCol w="720000"/>
              </a:tblGrid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rgbClr val="FFFFFF"/>
                          </a:solidFill>
                        </a:rPr>
                        <a:t>序号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vivo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oppo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Huawei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UC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QQ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rgbClr val="1C1C1C"/>
                          </a:solidFill>
                        </a:rPr>
                        <a:t>17</a:t>
                      </a:r>
                      <a:endParaRPr lang="zh-CN" altLang="en-US" sz="12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/>
                        <a:t>网页离线保存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" name="矩形 36"/>
          <p:cNvSpPr/>
          <p:nvPr/>
        </p:nvSpPr>
        <p:spPr>
          <a:xfrm>
            <a:off x="828257" y="1958394"/>
            <a:ext cx="4665014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浏览器支持将当前网页离线保存为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mht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2583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此功能为谷歌的标准方法，但对于动态页面的支持较差，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目前无此产品规划。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925631" y="2016000"/>
            <a:ext cx="5838750" cy="4860000"/>
            <a:chOff x="5925631" y="2016000"/>
            <a:chExt cx="5838750" cy="48600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949" y="2340000"/>
              <a:ext cx="2081658" cy="4464000"/>
            </a:xfrm>
            <a:prstGeom prst="rect">
              <a:avLst/>
            </a:prstGeom>
          </p:spPr>
        </p:pic>
        <p:pic>
          <p:nvPicPr>
            <p:cNvPr id="14" name="Picture 2" descr="C:\Users\toby\AppData\Roaming\vchat\ChatFiles\2018-08\285cbd80-7966-465b-9acb-0f3e50365390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9695" y="2340000"/>
              <a:ext cx="2114526" cy="44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矩形 18"/>
            <p:cNvSpPr/>
            <p:nvPr/>
          </p:nvSpPr>
          <p:spPr>
            <a:xfrm>
              <a:off x="8956069" y="2016000"/>
              <a:ext cx="2808312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QQ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浏览器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5925631" y="2016000"/>
              <a:ext cx="2808312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UC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浏览器</a:t>
              </a:r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功能分析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3639" y="1209553"/>
            <a:ext cx="373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18 </a:t>
            </a:r>
            <a:r>
              <a:rPr lang="zh-CN" altLang="en-US" sz="2000" dirty="0">
                <a:latin typeface="+mn-ea"/>
                <a:ea typeface="+mn-ea"/>
              </a:rPr>
              <a:t>自定义刷新间隔时长</a:t>
            </a:r>
          </a:p>
        </p:txBody>
      </p:sp>
      <p:graphicFrame>
        <p:nvGraphicFramePr>
          <p:cNvPr id="33" name="内容占位符 9"/>
          <p:cNvGraphicFramePr/>
          <p:nvPr/>
        </p:nvGraphicFramePr>
        <p:xfrm>
          <a:off x="5925319" y="1168125"/>
          <a:ext cx="5868000" cy="648000"/>
        </p:xfrm>
        <a:graphic>
          <a:graphicData uri="http://schemas.openxmlformats.org/drawingml/2006/table">
            <a:tbl>
              <a:tblPr firstRow="1" bandRow="1"/>
              <a:tblGrid>
                <a:gridCol w="540000"/>
                <a:gridCol w="1728000"/>
                <a:gridCol w="720000"/>
                <a:gridCol w="720000"/>
                <a:gridCol w="720000"/>
                <a:gridCol w="720000"/>
                <a:gridCol w="720000"/>
              </a:tblGrid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rgbClr val="FFFFFF"/>
                          </a:solidFill>
                        </a:rPr>
                        <a:t>序号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vivo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oppo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Huawei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UC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QQ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rgbClr val="1C1C1C"/>
                          </a:solidFill>
                        </a:rPr>
                        <a:t>18</a:t>
                      </a:r>
                      <a:endParaRPr lang="zh-CN" altLang="en-US" sz="12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/>
                        <a:t>自定义刷新间隔时长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" name="矩形 36"/>
          <p:cNvSpPr/>
          <p:nvPr/>
        </p:nvSpPr>
        <p:spPr>
          <a:xfrm>
            <a:off x="828257" y="1958394"/>
            <a:ext cx="4665014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UC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浏览器支持自定义刷新页面时间。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2583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在一些直播页面上有作用，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目前无此产品规划。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25631" y="2016000"/>
            <a:ext cx="5838750" cy="4860000"/>
            <a:chOff x="5925631" y="2016000"/>
            <a:chExt cx="5838750" cy="48600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8958" y="2340000"/>
              <a:ext cx="2081658" cy="4464000"/>
            </a:xfrm>
            <a:prstGeom prst="rect">
              <a:avLst/>
            </a:prstGeom>
          </p:spPr>
        </p:pic>
        <p:pic>
          <p:nvPicPr>
            <p:cNvPr id="14" name="Picture 2" descr="C:\Users\toby\AppData\Roaming\vchat\ChatFiles\2018-08\bd6bd2f4-6ee7-4d85-899e-972433f55a34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9695" y="2340000"/>
              <a:ext cx="2114526" cy="44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8956069" y="2016000"/>
              <a:ext cx="2808312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QQ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浏览器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5925631" y="2016000"/>
              <a:ext cx="2808312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UC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浏览器</a:t>
              </a:r>
            </a:p>
          </p:txBody>
        </p:sp>
      </p:grpSp>
      <p:sp>
        <p:nvSpPr>
          <p:cNvPr id="18" name="动作按钮: 上一张 17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功能分析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3639" y="1209553"/>
            <a:ext cx="373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19 WIFI</a:t>
            </a:r>
            <a:r>
              <a:rPr lang="zh-CN" altLang="en-US" sz="2000" dirty="0">
                <a:latin typeface="+mn-ea"/>
                <a:ea typeface="+mn-ea"/>
              </a:rPr>
              <a:t>管家功能</a:t>
            </a:r>
          </a:p>
        </p:txBody>
      </p:sp>
      <p:graphicFrame>
        <p:nvGraphicFramePr>
          <p:cNvPr id="33" name="内容占位符 9"/>
          <p:cNvGraphicFramePr/>
          <p:nvPr/>
        </p:nvGraphicFramePr>
        <p:xfrm>
          <a:off x="5925319" y="1168125"/>
          <a:ext cx="5868000" cy="648000"/>
        </p:xfrm>
        <a:graphic>
          <a:graphicData uri="http://schemas.openxmlformats.org/drawingml/2006/table">
            <a:tbl>
              <a:tblPr firstRow="1" bandRow="1"/>
              <a:tblGrid>
                <a:gridCol w="540000"/>
                <a:gridCol w="1728000"/>
                <a:gridCol w="720000"/>
                <a:gridCol w="720000"/>
                <a:gridCol w="720000"/>
                <a:gridCol w="720000"/>
                <a:gridCol w="720000"/>
              </a:tblGrid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rgbClr val="FFFFFF"/>
                          </a:solidFill>
                        </a:rPr>
                        <a:t>序号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vivo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oppo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Huawei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UC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QQ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rgbClr val="1C1C1C"/>
                          </a:solidFill>
                        </a:rPr>
                        <a:t>19</a:t>
                      </a:r>
                      <a:endParaRPr lang="zh-CN" altLang="en-US" sz="12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200" dirty="0"/>
                        <a:t>WIFI</a:t>
                      </a:r>
                      <a:r>
                        <a:rPr lang="zh-CN" altLang="en-US" sz="1200" dirty="0"/>
                        <a:t>管家功能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" name="矩形 36"/>
          <p:cNvSpPr/>
          <p:nvPr/>
        </p:nvSpPr>
        <p:spPr>
          <a:xfrm>
            <a:off x="828257" y="1958394"/>
            <a:ext cx="466501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管家和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助手都提供了类似于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“WIFI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万能钥匙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的管理功能。</a:t>
            </a:r>
          </a:p>
          <a:p>
            <a:pPr marL="92583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能为用户提供便捷的免费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，存在较大价值，但是可能会涉及用户隐私问题，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浏览器暂无相关规划。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25600" y="2016000"/>
            <a:ext cx="5868000" cy="4860000"/>
            <a:chOff x="5925600" y="2016000"/>
            <a:chExt cx="5868000" cy="4860000"/>
          </a:xfrm>
        </p:grpSpPr>
        <p:pic>
          <p:nvPicPr>
            <p:cNvPr id="13" name="内容占位符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3679" y="2340000"/>
              <a:ext cx="2142720" cy="4464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0812" y="2340000"/>
              <a:ext cx="2126795" cy="4464000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5925600" y="2016000"/>
              <a:ext cx="5868000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QQ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浏览器</a:t>
              </a:r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功能分析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3639" y="1209553"/>
            <a:ext cx="373352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20 </a:t>
            </a:r>
            <a:r>
              <a:rPr lang="zh-CN" altLang="en-US" sz="2000" dirty="0">
                <a:latin typeface="+mn-ea"/>
                <a:ea typeface="+mn-ea"/>
              </a:rPr>
              <a:t>文件管理</a:t>
            </a:r>
          </a:p>
        </p:txBody>
      </p:sp>
      <p:graphicFrame>
        <p:nvGraphicFramePr>
          <p:cNvPr id="33" name="内容占位符 9"/>
          <p:cNvGraphicFramePr/>
          <p:nvPr/>
        </p:nvGraphicFramePr>
        <p:xfrm>
          <a:off x="5925319" y="1168125"/>
          <a:ext cx="5868000" cy="648000"/>
        </p:xfrm>
        <a:graphic>
          <a:graphicData uri="http://schemas.openxmlformats.org/drawingml/2006/table">
            <a:tbl>
              <a:tblPr firstRow="1" bandRow="1"/>
              <a:tblGrid>
                <a:gridCol w="540000"/>
                <a:gridCol w="1728000"/>
                <a:gridCol w="720000"/>
                <a:gridCol w="720000"/>
                <a:gridCol w="720000"/>
                <a:gridCol w="720000"/>
                <a:gridCol w="720000"/>
              </a:tblGrid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rgbClr val="FFFFFF"/>
                          </a:solidFill>
                        </a:rPr>
                        <a:t>序号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vivo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oppo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Huawei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UC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QQ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rgbClr val="1C1C1C"/>
                          </a:solidFill>
                        </a:rPr>
                        <a:t>20</a:t>
                      </a:r>
                      <a:endParaRPr lang="zh-CN" altLang="en-US" sz="12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>
                          <a:latin typeface="+mn-ea"/>
                          <a:sym typeface="+mn-ea"/>
                        </a:rPr>
                        <a:t>文件管理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" name="矩形 36"/>
          <p:cNvSpPr/>
          <p:nvPr/>
        </p:nvSpPr>
        <p:spPr>
          <a:xfrm>
            <a:off x="828257" y="1958394"/>
            <a:ext cx="4665014" cy="2953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浏览器都实现类似系统文件管理器的功能，可以方便的访问和管理系统中的图片、视频等。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2583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Huwei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OPPO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等系统浏览器都未实现此功能，可能是考虑到系统已经实现了文件管理器。不过用户也有通过浏览器的下载等入口进入文件管理的需求，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可以考虑浏览器中增加到文件管理器的入口。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25600" y="2016000"/>
            <a:ext cx="5868000" cy="4860000"/>
            <a:chOff x="5925600" y="2016000"/>
            <a:chExt cx="5868000" cy="4860000"/>
          </a:xfrm>
        </p:grpSpPr>
        <p:pic>
          <p:nvPicPr>
            <p:cNvPr id="13" name="Picture 2" descr="C:\Users\toby\AppData\Roaming\vchat\ChatFiles\2018-08\d0ddbfc7-a677-47a3-9a7c-6a4eea3e2fb0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3241" y="2340000"/>
              <a:ext cx="2114526" cy="44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矩形 13"/>
            <p:cNvSpPr/>
            <p:nvPr/>
          </p:nvSpPr>
          <p:spPr>
            <a:xfrm>
              <a:off x="5925600" y="2016000"/>
              <a:ext cx="5868000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QQ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浏览器</a:t>
              </a:r>
            </a:p>
          </p:txBody>
        </p:sp>
      </p:grpSp>
      <p:sp>
        <p:nvSpPr>
          <p:cNvPr id="15" name="动作按钮: 上一张 14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功能分析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3639" y="1209553"/>
            <a:ext cx="373352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21 </a:t>
            </a:r>
            <a:r>
              <a:rPr lang="zh-CN" altLang="en-US" sz="2000" dirty="0">
                <a:latin typeface="+mn-ea"/>
                <a:ea typeface="+mn-ea"/>
              </a:rPr>
              <a:t>位置服务</a:t>
            </a:r>
          </a:p>
        </p:txBody>
      </p:sp>
      <p:graphicFrame>
        <p:nvGraphicFramePr>
          <p:cNvPr id="33" name="内容占位符 9"/>
          <p:cNvGraphicFramePr/>
          <p:nvPr/>
        </p:nvGraphicFramePr>
        <p:xfrm>
          <a:off x="5925319" y="1168125"/>
          <a:ext cx="5868000" cy="648000"/>
        </p:xfrm>
        <a:graphic>
          <a:graphicData uri="http://schemas.openxmlformats.org/drawingml/2006/table">
            <a:tbl>
              <a:tblPr firstRow="1" bandRow="1"/>
              <a:tblGrid>
                <a:gridCol w="540000"/>
                <a:gridCol w="1728000"/>
                <a:gridCol w="720000"/>
                <a:gridCol w="720000"/>
                <a:gridCol w="720000"/>
                <a:gridCol w="720000"/>
                <a:gridCol w="720000"/>
              </a:tblGrid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rgbClr val="FFFFFF"/>
                          </a:solidFill>
                        </a:rPr>
                        <a:t>序号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vivo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oppo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Huawei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UC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QQ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rgbClr val="1C1C1C"/>
                          </a:solidFill>
                        </a:rPr>
                        <a:t>21</a:t>
                      </a:r>
                      <a:endParaRPr lang="zh-CN" altLang="en-US" sz="12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/>
                        <a:t>位置服务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" name="矩形 36"/>
          <p:cNvSpPr/>
          <p:nvPr/>
        </p:nvSpPr>
        <p:spPr>
          <a:xfrm>
            <a:off x="828257" y="1958394"/>
            <a:ext cx="4665014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浏览器通过嵌入腾讯地图，提供了位置信息相关的生活服务类功能。</a:t>
            </a:r>
          </a:p>
          <a:p>
            <a:pPr marL="92583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可以考虑通过接入第三方地图实现类似功能，目前看存在一定的商业价值。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25600" y="2016000"/>
            <a:ext cx="5868000" cy="4860000"/>
            <a:chOff x="5925600" y="2016000"/>
            <a:chExt cx="5868000" cy="4860000"/>
          </a:xfrm>
        </p:grpSpPr>
        <p:pic>
          <p:nvPicPr>
            <p:cNvPr id="13" name="Picture 2" descr="C:\Users\toby\AppData\Roaming\vchat\ChatFiles\2018-08\7be6aa7f-5ab0-4c33-952f-456e38e26337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35" y="2340000"/>
              <a:ext cx="2114527" cy="44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矩形 13"/>
            <p:cNvSpPr/>
            <p:nvPr/>
          </p:nvSpPr>
          <p:spPr>
            <a:xfrm>
              <a:off x="5925600" y="2016000"/>
              <a:ext cx="5868000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QQ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浏览器</a:t>
              </a:r>
            </a:p>
          </p:txBody>
        </p:sp>
      </p:grpSp>
      <p:sp>
        <p:nvSpPr>
          <p:cNvPr id="15" name="动作按钮: 上一张 14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功能分析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3639" y="1209553"/>
            <a:ext cx="373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22 </a:t>
            </a:r>
            <a:r>
              <a:rPr lang="zh-CN" altLang="en-US" sz="2000" dirty="0">
                <a:latin typeface="+mn-ea"/>
                <a:ea typeface="+mn-ea"/>
              </a:rPr>
              <a:t>网络诊断工具</a:t>
            </a:r>
          </a:p>
        </p:txBody>
      </p:sp>
      <p:graphicFrame>
        <p:nvGraphicFramePr>
          <p:cNvPr id="33" name="内容占位符 9"/>
          <p:cNvGraphicFramePr/>
          <p:nvPr/>
        </p:nvGraphicFramePr>
        <p:xfrm>
          <a:off x="5925319" y="1168125"/>
          <a:ext cx="5868000" cy="648000"/>
        </p:xfrm>
        <a:graphic>
          <a:graphicData uri="http://schemas.openxmlformats.org/drawingml/2006/table">
            <a:tbl>
              <a:tblPr firstRow="1" bandRow="1"/>
              <a:tblGrid>
                <a:gridCol w="540000"/>
                <a:gridCol w="1728000"/>
                <a:gridCol w="720000"/>
                <a:gridCol w="720000"/>
                <a:gridCol w="720000"/>
                <a:gridCol w="720000"/>
                <a:gridCol w="720000"/>
              </a:tblGrid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rgbClr val="FFFFFF"/>
                          </a:solidFill>
                        </a:rPr>
                        <a:t>序号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vivo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oppo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Huawei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UC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QQ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rgbClr val="1C1C1C"/>
                          </a:solidFill>
                        </a:rPr>
                        <a:t>22</a:t>
                      </a:r>
                      <a:endParaRPr lang="zh-CN" altLang="en-US" sz="12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/>
                        <a:t>网络诊断工具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" name="矩形 36"/>
          <p:cNvSpPr/>
          <p:nvPr/>
        </p:nvSpPr>
        <p:spPr>
          <a:xfrm>
            <a:off x="828257" y="1958394"/>
            <a:ext cx="4665014" cy="1353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浏览器在网页加载出错时，提供给用户网络诊断工具。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正在实现此功能，计划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25631" y="2016000"/>
            <a:ext cx="5838750" cy="4860000"/>
            <a:chOff x="5925631" y="2016000"/>
            <a:chExt cx="5838750" cy="4860000"/>
          </a:xfrm>
        </p:grpSpPr>
        <p:pic>
          <p:nvPicPr>
            <p:cNvPr id="13" name="Picture 2" descr="C:\Users\toby\AppData\Roaming\vchat\ChatFiles\2018-08\baa8077f-9254-4645-9762-4a5dff632c14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5359" y="2340000"/>
              <a:ext cx="2114526" cy="44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C:\Users\toby\AppData\Roaming\vchat\ChatFiles\2018-08\e6a7fea5-d16c-4f25-9634-fb48c88f4c3a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9695" y="2340000"/>
              <a:ext cx="2114526" cy="44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8956069" y="2016000"/>
              <a:ext cx="2808312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QQ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浏览器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5925631" y="2016000"/>
              <a:ext cx="2808312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UC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浏览器</a:t>
              </a:r>
            </a:p>
          </p:txBody>
        </p:sp>
      </p:grpSp>
      <p:sp>
        <p:nvSpPr>
          <p:cNvPr id="18" name="动作按钮: 上一张 17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功能分析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3639" y="1209553"/>
            <a:ext cx="373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23 </a:t>
            </a:r>
            <a:r>
              <a:rPr lang="zh-CN" altLang="en-US" sz="2000" dirty="0">
                <a:latin typeface="+mn-ea"/>
                <a:ea typeface="+mn-ea"/>
              </a:rPr>
              <a:t>语音搜索</a:t>
            </a:r>
          </a:p>
        </p:txBody>
      </p:sp>
      <p:graphicFrame>
        <p:nvGraphicFramePr>
          <p:cNvPr id="33" name="内容占位符 9"/>
          <p:cNvGraphicFramePr/>
          <p:nvPr/>
        </p:nvGraphicFramePr>
        <p:xfrm>
          <a:off x="5925319" y="1168125"/>
          <a:ext cx="5868000" cy="648000"/>
        </p:xfrm>
        <a:graphic>
          <a:graphicData uri="http://schemas.openxmlformats.org/drawingml/2006/table">
            <a:tbl>
              <a:tblPr firstRow="1" bandRow="1"/>
              <a:tblGrid>
                <a:gridCol w="540000"/>
                <a:gridCol w="1728000"/>
                <a:gridCol w="720000"/>
                <a:gridCol w="720000"/>
                <a:gridCol w="720000"/>
                <a:gridCol w="720000"/>
                <a:gridCol w="720000"/>
              </a:tblGrid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rgbClr val="FFFFFF"/>
                          </a:solidFill>
                        </a:rPr>
                        <a:t>序号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vivo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oppo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Huawei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UC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QQ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rgbClr val="1C1C1C"/>
                          </a:solidFill>
                        </a:rPr>
                        <a:t>23</a:t>
                      </a:r>
                      <a:endParaRPr lang="zh-CN" altLang="en-US" sz="12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/>
                        <a:t>语音搜索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" name="矩形 36"/>
          <p:cNvSpPr/>
          <p:nvPr/>
        </p:nvSpPr>
        <p:spPr>
          <a:xfrm>
            <a:off x="828257" y="1958394"/>
            <a:ext cx="46650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浏览器提供了语音搜索功能。</a:t>
            </a:r>
          </a:p>
          <a:p>
            <a:pPr marL="92583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浏览器已在实现中。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25631" y="2016000"/>
            <a:ext cx="5838750" cy="4860000"/>
            <a:chOff x="5925631" y="2016000"/>
            <a:chExt cx="5838750" cy="4860000"/>
          </a:xfrm>
        </p:grpSpPr>
        <p:pic>
          <p:nvPicPr>
            <p:cNvPr id="13" name="Picture 2" descr="C:\Users\toby\AppData\Roaming\vchat\ChatFiles\2018-08\a2163dd3-dbf2-4d8e-a0ec-d40ed2463adc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5359" y="2340000"/>
              <a:ext cx="2114527" cy="44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C:\Users\toby\AppData\Roaming\vchat\ChatFiles\2018-08\223178c7-5d61-44ea-89e9-567a6f9d5f15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9695" y="2340000"/>
              <a:ext cx="2114527" cy="44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8956069" y="2016000"/>
              <a:ext cx="2808312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QQ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浏览器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5925631" y="2016000"/>
              <a:ext cx="2808312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UC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浏览器</a:t>
              </a:r>
            </a:p>
          </p:txBody>
        </p:sp>
      </p:grpSp>
      <p:sp>
        <p:nvSpPr>
          <p:cNvPr id="18" name="动作按钮: 上一张 17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功能分析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3639" y="1209553"/>
            <a:ext cx="373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24 </a:t>
            </a:r>
            <a:r>
              <a:rPr lang="zh-CN" altLang="en-US" sz="2000" dirty="0">
                <a:latin typeface="+mn-ea"/>
                <a:ea typeface="+mn-ea"/>
              </a:rPr>
              <a:t>上网安全监测</a:t>
            </a:r>
          </a:p>
        </p:txBody>
      </p:sp>
      <p:graphicFrame>
        <p:nvGraphicFramePr>
          <p:cNvPr id="33" name="内容占位符 9"/>
          <p:cNvGraphicFramePr/>
          <p:nvPr/>
        </p:nvGraphicFramePr>
        <p:xfrm>
          <a:off x="5925319" y="1168125"/>
          <a:ext cx="5868000" cy="648000"/>
        </p:xfrm>
        <a:graphic>
          <a:graphicData uri="http://schemas.openxmlformats.org/drawingml/2006/table">
            <a:tbl>
              <a:tblPr firstRow="1" bandRow="1"/>
              <a:tblGrid>
                <a:gridCol w="540000"/>
                <a:gridCol w="1728000"/>
                <a:gridCol w="720000"/>
                <a:gridCol w="720000"/>
                <a:gridCol w="720000"/>
                <a:gridCol w="720000"/>
                <a:gridCol w="720000"/>
              </a:tblGrid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rgbClr val="FFFFFF"/>
                          </a:solidFill>
                        </a:rPr>
                        <a:t>序号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vivo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oppo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Huawei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UC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QQ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rgbClr val="1C1C1C"/>
                          </a:solidFill>
                        </a:rPr>
                        <a:t>24</a:t>
                      </a:r>
                      <a:endParaRPr lang="zh-CN" altLang="en-US" sz="12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/>
                        <a:t>上网安全监测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" name="矩形 36"/>
          <p:cNvSpPr/>
          <p:nvPr/>
        </p:nvSpPr>
        <p:spPr>
          <a:xfrm>
            <a:off x="828257" y="1958394"/>
            <a:ext cx="4665014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浏览器通过嵌入腾讯安全模块，为用户提供了上网安全监测功能。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2583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系统中已经有相关监控模块，浏览器中实现此功能的优先级不高。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25600" y="2016000"/>
            <a:ext cx="5868000" cy="4860000"/>
            <a:chOff x="5925600" y="2016000"/>
            <a:chExt cx="5868000" cy="4860000"/>
          </a:xfrm>
        </p:grpSpPr>
        <p:pic>
          <p:nvPicPr>
            <p:cNvPr id="13" name="Picture 2" descr="C:\Users\toby\AppData\Roaming\vchat\ChatFiles\2018-08\8a706238-a10c-41d8-84a3-d8eed37b4da2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35" y="2340000"/>
              <a:ext cx="2114527" cy="44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矩形 13"/>
            <p:cNvSpPr/>
            <p:nvPr/>
          </p:nvSpPr>
          <p:spPr>
            <a:xfrm>
              <a:off x="5925600" y="2016000"/>
              <a:ext cx="5868000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QQ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浏览器</a:t>
              </a:r>
            </a:p>
          </p:txBody>
        </p:sp>
      </p:grpSp>
      <p:sp>
        <p:nvSpPr>
          <p:cNvPr id="15" name="动作按钮: 上一张 14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功能分析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3639" y="1209553"/>
            <a:ext cx="373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25 </a:t>
            </a:r>
            <a:r>
              <a:rPr lang="zh-CN" altLang="en-US" sz="2000" dirty="0">
                <a:latin typeface="+mn-ea"/>
                <a:ea typeface="+mn-ea"/>
              </a:rPr>
              <a:t>插件功能</a:t>
            </a:r>
          </a:p>
        </p:txBody>
      </p:sp>
      <p:graphicFrame>
        <p:nvGraphicFramePr>
          <p:cNvPr id="33" name="内容占位符 9"/>
          <p:cNvGraphicFramePr/>
          <p:nvPr/>
        </p:nvGraphicFramePr>
        <p:xfrm>
          <a:off x="5925319" y="1168125"/>
          <a:ext cx="5868000" cy="648000"/>
        </p:xfrm>
        <a:graphic>
          <a:graphicData uri="http://schemas.openxmlformats.org/drawingml/2006/table">
            <a:tbl>
              <a:tblPr firstRow="1" bandRow="1"/>
              <a:tblGrid>
                <a:gridCol w="540000"/>
                <a:gridCol w="1728000"/>
                <a:gridCol w="720000"/>
                <a:gridCol w="720000"/>
                <a:gridCol w="720000"/>
                <a:gridCol w="720000"/>
                <a:gridCol w="720000"/>
              </a:tblGrid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rgbClr val="FFFFFF"/>
                          </a:solidFill>
                        </a:rPr>
                        <a:t>序号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vivo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oppo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Huawei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UC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QQ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rgbClr val="1C1C1C"/>
                          </a:solidFill>
                        </a:rPr>
                        <a:t>25</a:t>
                      </a:r>
                      <a:endParaRPr lang="zh-CN" altLang="en-US" sz="12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/>
                        <a:t>插件功能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" name="矩形 36"/>
          <p:cNvSpPr/>
          <p:nvPr/>
        </p:nvSpPr>
        <p:spPr>
          <a:xfrm>
            <a:off x="828257" y="1958394"/>
            <a:ext cx="4665014" cy="2953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浏览器提供了插件功能</a:t>
            </a:r>
            <a:r>
              <a:rPr lang="en-US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通过实现公共的协议引入了大量第三方应用如迅雷等，用户可以灵活的安装和卸载这些应用，可以通过此方式实现对一些应用的导流。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2583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模式类似小程序，因为用户需要安装插件，所以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不如小程序轻量级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。从商业角度考虑，存在一定的价值，从产品的角度考虑，可以通过插件化对浏览器的边缘功能进行精简。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925600" y="2016000"/>
            <a:ext cx="5868000" cy="4860000"/>
            <a:chOff x="5925600" y="2016000"/>
            <a:chExt cx="5868000" cy="4860000"/>
          </a:xfrm>
        </p:grpSpPr>
        <p:sp>
          <p:nvSpPr>
            <p:cNvPr id="14" name="矩形 13"/>
            <p:cNvSpPr/>
            <p:nvPr/>
          </p:nvSpPr>
          <p:spPr>
            <a:xfrm>
              <a:off x="5925600" y="2016000"/>
              <a:ext cx="5868000" cy="4860000"/>
            </a:xfrm>
            <a:prstGeom prst="rect">
              <a:avLst/>
            </a:prstGeom>
            <a:noFill/>
            <a:ln w="19050">
              <a:solidFill>
                <a:srgbClr val="82B1E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UC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浏览器</a:t>
              </a: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1517" y="2340000"/>
              <a:ext cx="2370266" cy="4464000"/>
            </a:xfrm>
            <a:prstGeom prst="rect">
              <a:avLst/>
            </a:prstGeom>
          </p:spPr>
        </p:pic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功能分析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3639" y="1209553"/>
            <a:ext cx="373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+mn-ea"/>
                <a:ea typeface="+mn-ea"/>
              </a:rPr>
              <a:t>26 </a:t>
            </a:r>
            <a:r>
              <a:rPr lang="zh-CN" altLang="en-US" sz="2000" dirty="0" smtClean="0">
                <a:latin typeface="+mn-ea"/>
                <a:ea typeface="+mn-ea"/>
              </a:rPr>
              <a:t>视频扩展功能</a:t>
            </a:r>
            <a:endParaRPr lang="zh-CN" altLang="en-US" sz="2000" dirty="0">
              <a:latin typeface="+mn-ea"/>
              <a:ea typeface="+mn-ea"/>
            </a:endParaRPr>
          </a:p>
        </p:txBody>
      </p:sp>
      <p:graphicFrame>
        <p:nvGraphicFramePr>
          <p:cNvPr id="33" name="内容占位符 9"/>
          <p:cNvGraphicFramePr/>
          <p:nvPr/>
        </p:nvGraphicFramePr>
        <p:xfrm>
          <a:off x="5925319" y="1168125"/>
          <a:ext cx="5868000" cy="648000"/>
        </p:xfrm>
        <a:graphic>
          <a:graphicData uri="http://schemas.openxmlformats.org/drawingml/2006/table">
            <a:tbl>
              <a:tblPr firstRow="1" bandRow="1"/>
              <a:tblGrid>
                <a:gridCol w="540000"/>
                <a:gridCol w="1728000"/>
                <a:gridCol w="720000"/>
                <a:gridCol w="720000"/>
                <a:gridCol w="720000"/>
                <a:gridCol w="720000"/>
                <a:gridCol w="720000"/>
              </a:tblGrid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rgbClr val="FFFFFF"/>
                          </a:solidFill>
                        </a:rPr>
                        <a:t>序号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vivo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oppo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Huawei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UC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2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QQ</a:t>
                      </a:r>
                      <a:endParaRPr lang="zh-CN" altLang="en-US" sz="12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</a:tr>
              <a:tr h="32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rgbClr val="1C1C1C"/>
                          </a:solidFill>
                        </a:rPr>
                        <a:t>25</a:t>
                      </a:r>
                      <a:endParaRPr lang="zh-CN" altLang="en-US" sz="12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/>
                        <a:t>插件功能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" name="矩形 36"/>
          <p:cNvSpPr/>
          <p:nvPr/>
        </p:nvSpPr>
        <p:spPr>
          <a:xfrm>
            <a:off x="828257" y="1958394"/>
            <a:ext cx="4665014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UC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浏览器有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视频录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屏和截屏、竖屏全屏的功能，其他竞品暂无该功能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UC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QQ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均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有投屏、下载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2583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暂无该计划。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925600" y="2016000"/>
            <a:ext cx="5868000" cy="4860000"/>
          </a:xfrm>
          <a:prstGeom prst="rect">
            <a:avLst/>
          </a:prstGeom>
          <a:noFill/>
          <a:ln w="19050">
            <a:solidFill>
              <a:srgbClr val="82B1E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+mn-ea"/>
              </a:rPr>
              <a:t>UC</a:t>
            </a: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浏览器</a:t>
            </a:r>
          </a:p>
        </p:txBody>
      </p: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384" y="2573332"/>
            <a:ext cx="3390376" cy="1800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336" y="4600922"/>
            <a:ext cx="3402424" cy="180659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96" y="2573332"/>
            <a:ext cx="2070463" cy="389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4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任意多边形 40"/>
          <p:cNvSpPr/>
          <p:nvPr/>
        </p:nvSpPr>
        <p:spPr>
          <a:xfrm>
            <a:off x="1037880" y="2438672"/>
            <a:ext cx="10660164" cy="592635"/>
          </a:xfrm>
          <a:custGeom>
            <a:avLst/>
            <a:gdLst>
              <a:gd name="connsiteX0" fmla="*/ 5392799 w 10785598"/>
              <a:gd name="connsiteY0" fmla="*/ 0 h 599608"/>
              <a:gd name="connsiteX1" fmla="*/ 5783856 w 10785598"/>
              <a:gd name="connsiteY1" fmla="*/ 422028 h 599608"/>
              <a:gd name="connsiteX2" fmla="*/ 7247026 w 10785598"/>
              <a:gd name="connsiteY2" fmla="*/ 430641 h 599608"/>
              <a:gd name="connsiteX3" fmla="*/ 10676039 w 10785598"/>
              <a:gd name="connsiteY3" fmla="*/ 563357 h 599608"/>
              <a:gd name="connsiteX4" fmla="*/ 10785598 w 10785598"/>
              <a:gd name="connsiteY4" fmla="*/ 599608 h 599608"/>
              <a:gd name="connsiteX5" fmla="*/ 0 w 10785598"/>
              <a:gd name="connsiteY5" fmla="*/ 599608 h 599608"/>
              <a:gd name="connsiteX6" fmla="*/ 109559 w 10785598"/>
              <a:gd name="connsiteY6" fmla="*/ 563357 h 599608"/>
              <a:gd name="connsiteX7" fmla="*/ 3538573 w 10785598"/>
              <a:gd name="connsiteY7" fmla="*/ 430641 h 599608"/>
              <a:gd name="connsiteX8" fmla="*/ 5001742 w 10785598"/>
              <a:gd name="connsiteY8" fmla="*/ 422028 h 59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85598" h="599608">
                <a:moveTo>
                  <a:pt x="5392799" y="0"/>
                </a:moveTo>
                <a:lnTo>
                  <a:pt x="5783856" y="422028"/>
                </a:lnTo>
                <a:lnTo>
                  <a:pt x="7247026" y="430641"/>
                </a:lnTo>
                <a:cubicBezTo>
                  <a:pt x="8981558" y="451826"/>
                  <a:pt x="10298895" y="501879"/>
                  <a:pt x="10676039" y="563357"/>
                </a:cubicBezTo>
                <a:lnTo>
                  <a:pt x="10785598" y="599608"/>
                </a:lnTo>
                <a:lnTo>
                  <a:pt x="0" y="599608"/>
                </a:lnTo>
                <a:lnTo>
                  <a:pt x="109559" y="563357"/>
                </a:lnTo>
                <a:cubicBezTo>
                  <a:pt x="486703" y="501879"/>
                  <a:pt x="1804041" y="451826"/>
                  <a:pt x="3538573" y="430641"/>
                </a:cubicBezTo>
                <a:lnTo>
                  <a:pt x="5001742" y="42202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45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4723670" y="1468055"/>
            <a:ext cx="3410986" cy="83178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45" b="1" dirty="0">
              <a:solidFill>
                <a:srgbClr val="008CD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057969" y="3598406"/>
            <a:ext cx="1940294" cy="2827572"/>
          </a:xfrm>
          <a:prstGeom prst="roundRect">
            <a:avLst/>
          </a:prstGeom>
          <a:solidFill>
            <a:srgbClr val="5FB31D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85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flipV="1">
            <a:off x="1057621" y="3035847"/>
            <a:ext cx="1940874" cy="1358514"/>
          </a:xfrm>
          <a:custGeom>
            <a:avLst/>
            <a:gdLst>
              <a:gd name="connsiteX0" fmla="*/ 958996 w 1963711"/>
              <a:gd name="connsiteY0" fmla="*/ 1374500 h 1374500"/>
              <a:gd name="connsiteX1" fmla="*/ 1004715 w 1963711"/>
              <a:gd name="connsiteY1" fmla="*/ 1374500 h 1374500"/>
              <a:gd name="connsiteX2" fmla="*/ 1004715 w 1963711"/>
              <a:gd name="connsiteY2" fmla="*/ 805149 h 1374500"/>
              <a:gd name="connsiteX3" fmla="*/ 1636419 w 1963711"/>
              <a:gd name="connsiteY3" fmla="*/ 805149 h 1374500"/>
              <a:gd name="connsiteX4" fmla="*/ 1963711 w 1963711"/>
              <a:gd name="connsiteY4" fmla="*/ 477857 h 1374500"/>
              <a:gd name="connsiteX5" fmla="*/ 1963711 w 1963711"/>
              <a:gd name="connsiteY5" fmla="*/ 179883 h 1374500"/>
              <a:gd name="connsiteX6" fmla="*/ 1166735 w 1963711"/>
              <a:gd name="connsiteY6" fmla="*/ 179883 h 1374500"/>
              <a:gd name="connsiteX7" fmla="*/ 981855 w 1963711"/>
              <a:gd name="connsiteY7" fmla="*/ 0 h 1374500"/>
              <a:gd name="connsiteX8" fmla="*/ 796975 w 1963711"/>
              <a:gd name="connsiteY8" fmla="*/ 179883 h 1374500"/>
              <a:gd name="connsiteX9" fmla="*/ 0 w 1963711"/>
              <a:gd name="connsiteY9" fmla="*/ 179883 h 1374500"/>
              <a:gd name="connsiteX10" fmla="*/ 0 w 1963711"/>
              <a:gd name="connsiteY10" fmla="*/ 477857 h 1374500"/>
              <a:gd name="connsiteX11" fmla="*/ 327292 w 1963711"/>
              <a:gd name="connsiteY11" fmla="*/ 805149 h 1374500"/>
              <a:gd name="connsiteX12" fmla="*/ 958996 w 1963711"/>
              <a:gd name="connsiteY12" fmla="*/ 805149 h 137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63711" h="1374500">
                <a:moveTo>
                  <a:pt x="958996" y="1374500"/>
                </a:moveTo>
                <a:lnTo>
                  <a:pt x="1004715" y="1374500"/>
                </a:lnTo>
                <a:lnTo>
                  <a:pt x="1004715" y="805149"/>
                </a:lnTo>
                <a:lnTo>
                  <a:pt x="1636419" y="805149"/>
                </a:lnTo>
                <a:cubicBezTo>
                  <a:pt x="1817177" y="805149"/>
                  <a:pt x="1963711" y="658615"/>
                  <a:pt x="1963711" y="477857"/>
                </a:cubicBezTo>
                <a:lnTo>
                  <a:pt x="1963711" y="179883"/>
                </a:lnTo>
                <a:lnTo>
                  <a:pt x="1166735" y="179883"/>
                </a:lnTo>
                <a:lnTo>
                  <a:pt x="981855" y="0"/>
                </a:lnTo>
                <a:lnTo>
                  <a:pt x="796975" y="179883"/>
                </a:lnTo>
                <a:lnTo>
                  <a:pt x="0" y="179883"/>
                </a:lnTo>
                <a:lnTo>
                  <a:pt x="0" y="477857"/>
                </a:lnTo>
                <a:cubicBezTo>
                  <a:pt x="0" y="658615"/>
                  <a:pt x="146534" y="805149"/>
                  <a:pt x="327292" y="805149"/>
                </a:cubicBezTo>
                <a:lnTo>
                  <a:pt x="958996" y="80514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845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121529" y="4581074"/>
            <a:ext cx="1813059" cy="145982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目前，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oppo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浏览器在内核上投入力度不够，基于内核的功能也比较简单，仅开发视频定制界面、广告过滤等重点功能。从浏览器产品维度来看，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oppo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并没有开始发力。</a:t>
            </a:r>
            <a:endParaRPr lang="en-GB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3960000" y="3598406"/>
            <a:ext cx="1941967" cy="2827572"/>
          </a:xfrm>
          <a:prstGeom prst="roundRect">
            <a:avLst/>
          </a:prstGeom>
          <a:solidFill>
            <a:srgbClr val="EF1C25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85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任意多边形 47"/>
          <p:cNvSpPr/>
          <p:nvPr/>
        </p:nvSpPr>
        <p:spPr>
          <a:xfrm flipV="1">
            <a:off x="3960000" y="3035847"/>
            <a:ext cx="1940874" cy="1358514"/>
          </a:xfrm>
          <a:custGeom>
            <a:avLst/>
            <a:gdLst>
              <a:gd name="connsiteX0" fmla="*/ 958996 w 1963711"/>
              <a:gd name="connsiteY0" fmla="*/ 1374500 h 1374500"/>
              <a:gd name="connsiteX1" fmla="*/ 1004715 w 1963711"/>
              <a:gd name="connsiteY1" fmla="*/ 1374500 h 1374500"/>
              <a:gd name="connsiteX2" fmla="*/ 1004715 w 1963711"/>
              <a:gd name="connsiteY2" fmla="*/ 805149 h 1374500"/>
              <a:gd name="connsiteX3" fmla="*/ 1636419 w 1963711"/>
              <a:gd name="connsiteY3" fmla="*/ 805149 h 1374500"/>
              <a:gd name="connsiteX4" fmla="*/ 1963711 w 1963711"/>
              <a:gd name="connsiteY4" fmla="*/ 477857 h 1374500"/>
              <a:gd name="connsiteX5" fmla="*/ 1963711 w 1963711"/>
              <a:gd name="connsiteY5" fmla="*/ 179883 h 1374500"/>
              <a:gd name="connsiteX6" fmla="*/ 1166735 w 1963711"/>
              <a:gd name="connsiteY6" fmla="*/ 179883 h 1374500"/>
              <a:gd name="connsiteX7" fmla="*/ 981855 w 1963711"/>
              <a:gd name="connsiteY7" fmla="*/ 0 h 1374500"/>
              <a:gd name="connsiteX8" fmla="*/ 796975 w 1963711"/>
              <a:gd name="connsiteY8" fmla="*/ 179883 h 1374500"/>
              <a:gd name="connsiteX9" fmla="*/ 0 w 1963711"/>
              <a:gd name="connsiteY9" fmla="*/ 179883 h 1374500"/>
              <a:gd name="connsiteX10" fmla="*/ 0 w 1963711"/>
              <a:gd name="connsiteY10" fmla="*/ 477857 h 1374500"/>
              <a:gd name="connsiteX11" fmla="*/ 327292 w 1963711"/>
              <a:gd name="connsiteY11" fmla="*/ 805149 h 1374500"/>
              <a:gd name="connsiteX12" fmla="*/ 958996 w 1963711"/>
              <a:gd name="connsiteY12" fmla="*/ 805149 h 137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63711" h="1374500">
                <a:moveTo>
                  <a:pt x="958996" y="1374500"/>
                </a:moveTo>
                <a:lnTo>
                  <a:pt x="1004715" y="1374500"/>
                </a:lnTo>
                <a:lnTo>
                  <a:pt x="1004715" y="805149"/>
                </a:lnTo>
                <a:lnTo>
                  <a:pt x="1636419" y="805149"/>
                </a:lnTo>
                <a:cubicBezTo>
                  <a:pt x="1817177" y="805149"/>
                  <a:pt x="1963711" y="658615"/>
                  <a:pt x="1963711" y="477857"/>
                </a:cubicBezTo>
                <a:lnTo>
                  <a:pt x="1963711" y="179883"/>
                </a:lnTo>
                <a:lnTo>
                  <a:pt x="1166735" y="179883"/>
                </a:lnTo>
                <a:lnTo>
                  <a:pt x="981855" y="0"/>
                </a:lnTo>
                <a:lnTo>
                  <a:pt x="796975" y="179883"/>
                </a:lnTo>
                <a:lnTo>
                  <a:pt x="0" y="179883"/>
                </a:lnTo>
                <a:lnTo>
                  <a:pt x="0" y="477857"/>
                </a:lnTo>
                <a:cubicBezTo>
                  <a:pt x="0" y="658615"/>
                  <a:pt x="146534" y="805149"/>
                  <a:pt x="327292" y="805149"/>
                </a:cubicBezTo>
                <a:lnTo>
                  <a:pt x="958996" y="80514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845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024800" y="4607894"/>
            <a:ext cx="1813061" cy="145982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30000"/>
              </a:lnSpc>
            </a:pPr>
            <a:r>
              <a:rPr lang="zh-CN" altLang="en-GB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华为一直使用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UC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的白牌内核，产品完成后基本处于维护状态。由于继承了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UC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内核的大部分功能，华为浏览器的功能是比较完善的。存在的问题是基本不再更新功能，产品质量和商业化方面受制于人。</a:t>
            </a:r>
          </a:p>
        </p:txBody>
      </p:sp>
      <p:sp>
        <p:nvSpPr>
          <p:cNvPr id="54" name="圆角矩形 53"/>
          <p:cNvSpPr/>
          <p:nvPr/>
        </p:nvSpPr>
        <p:spPr>
          <a:xfrm>
            <a:off x="6861600" y="3598406"/>
            <a:ext cx="1940293" cy="2827572"/>
          </a:xfrm>
          <a:prstGeom prst="roundRect">
            <a:avLst/>
          </a:prstGeom>
          <a:solidFill>
            <a:srgbClr val="F0840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85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任意多边形 54"/>
          <p:cNvSpPr/>
          <p:nvPr/>
        </p:nvSpPr>
        <p:spPr>
          <a:xfrm flipV="1">
            <a:off x="6861600" y="3035847"/>
            <a:ext cx="1940874" cy="1358514"/>
          </a:xfrm>
          <a:custGeom>
            <a:avLst/>
            <a:gdLst>
              <a:gd name="connsiteX0" fmla="*/ 958996 w 1963711"/>
              <a:gd name="connsiteY0" fmla="*/ 1374500 h 1374500"/>
              <a:gd name="connsiteX1" fmla="*/ 1004715 w 1963711"/>
              <a:gd name="connsiteY1" fmla="*/ 1374500 h 1374500"/>
              <a:gd name="connsiteX2" fmla="*/ 1004715 w 1963711"/>
              <a:gd name="connsiteY2" fmla="*/ 805149 h 1374500"/>
              <a:gd name="connsiteX3" fmla="*/ 1636419 w 1963711"/>
              <a:gd name="connsiteY3" fmla="*/ 805149 h 1374500"/>
              <a:gd name="connsiteX4" fmla="*/ 1963711 w 1963711"/>
              <a:gd name="connsiteY4" fmla="*/ 477857 h 1374500"/>
              <a:gd name="connsiteX5" fmla="*/ 1963711 w 1963711"/>
              <a:gd name="connsiteY5" fmla="*/ 179883 h 1374500"/>
              <a:gd name="connsiteX6" fmla="*/ 1166735 w 1963711"/>
              <a:gd name="connsiteY6" fmla="*/ 179883 h 1374500"/>
              <a:gd name="connsiteX7" fmla="*/ 981855 w 1963711"/>
              <a:gd name="connsiteY7" fmla="*/ 0 h 1374500"/>
              <a:gd name="connsiteX8" fmla="*/ 796975 w 1963711"/>
              <a:gd name="connsiteY8" fmla="*/ 179883 h 1374500"/>
              <a:gd name="connsiteX9" fmla="*/ 0 w 1963711"/>
              <a:gd name="connsiteY9" fmla="*/ 179883 h 1374500"/>
              <a:gd name="connsiteX10" fmla="*/ 0 w 1963711"/>
              <a:gd name="connsiteY10" fmla="*/ 477857 h 1374500"/>
              <a:gd name="connsiteX11" fmla="*/ 327292 w 1963711"/>
              <a:gd name="connsiteY11" fmla="*/ 805149 h 1374500"/>
              <a:gd name="connsiteX12" fmla="*/ 958996 w 1963711"/>
              <a:gd name="connsiteY12" fmla="*/ 805149 h 137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63711" h="1374500">
                <a:moveTo>
                  <a:pt x="958996" y="1374500"/>
                </a:moveTo>
                <a:lnTo>
                  <a:pt x="1004715" y="1374500"/>
                </a:lnTo>
                <a:lnTo>
                  <a:pt x="1004715" y="805149"/>
                </a:lnTo>
                <a:lnTo>
                  <a:pt x="1636419" y="805149"/>
                </a:lnTo>
                <a:cubicBezTo>
                  <a:pt x="1817177" y="805149"/>
                  <a:pt x="1963711" y="658615"/>
                  <a:pt x="1963711" y="477857"/>
                </a:cubicBezTo>
                <a:lnTo>
                  <a:pt x="1963711" y="179883"/>
                </a:lnTo>
                <a:lnTo>
                  <a:pt x="1166735" y="179883"/>
                </a:lnTo>
                <a:lnTo>
                  <a:pt x="981855" y="0"/>
                </a:lnTo>
                <a:lnTo>
                  <a:pt x="796975" y="179883"/>
                </a:lnTo>
                <a:lnTo>
                  <a:pt x="0" y="179883"/>
                </a:lnTo>
                <a:lnTo>
                  <a:pt x="0" y="477857"/>
                </a:lnTo>
                <a:cubicBezTo>
                  <a:pt x="0" y="658615"/>
                  <a:pt x="146534" y="805149"/>
                  <a:pt x="327292" y="805149"/>
                </a:cubicBezTo>
                <a:lnTo>
                  <a:pt x="958996" y="80514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845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926400" y="4607894"/>
            <a:ext cx="1813061" cy="145982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3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UC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浏览器有强大的内核团队支持，产品功能丰富，并且作为基础组件服务于阿里其他团队。经过年初的团队动荡期，产品质量也有所下降。目前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UC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在国内的份额下滑比较明显，但在国际市场，特别是印度和东南亚，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UC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还处于统治地位。</a:t>
            </a:r>
          </a:p>
        </p:txBody>
      </p:sp>
      <p:sp>
        <p:nvSpPr>
          <p:cNvPr id="61" name="圆角矩形 60"/>
          <p:cNvSpPr/>
          <p:nvPr/>
        </p:nvSpPr>
        <p:spPr>
          <a:xfrm>
            <a:off x="9763200" y="3598406"/>
            <a:ext cx="1940294" cy="2827572"/>
          </a:xfrm>
          <a:prstGeom prst="roundRect">
            <a:avLst/>
          </a:prstGeom>
          <a:solidFill>
            <a:srgbClr val="7AB3EF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85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任意多边形 61"/>
          <p:cNvSpPr/>
          <p:nvPr/>
        </p:nvSpPr>
        <p:spPr>
          <a:xfrm flipV="1">
            <a:off x="9763200" y="3035847"/>
            <a:ext cx="1940874" cy="1358514"/>
          </a:xfrm>
          <a:custGeom>
            <a:avLst/>
            <a:gdLst>
              <a:gd name="connsiteX0" fmla="*/ 958996 w 1963711"/>
              <a:gd name="connsiteY0" fmla="*/ 1374500 h 1374500"/>
              <a:gd name="connsiteX1" fmla="*/ 1004715 w 1963711"/>
              <a:gd name="connsiteY1" fmla="*/ 1374500 h 1374500"/>
              <a:gd name="connsiteX2" fmla="*/ 1004715 w 1963711"/>
              <a:gd name="connsiteY2" fmla="*/ 805149 h 1374500"/>
              <a:gd name="connsiteX3" fmla="*/ 1636419 w 1963711"/>
              <a:gd name="connsiteY3" fmla="*/ 805149 h 1374500"/>
              <a:gd name="connsiteX4" fmla="*/ 1963711 w 1963711"/>
              <a:gd name="connsiteY4" fmla="*/ 477857 h 1374500"/>
              <a:gd name="connsiteX5" fmla="*/ 1963711 w 1963711"/>
              <a:gd name="connsiteY5" fmla="*/ 179883 h 1374500"/>
              <a:gd name="connsiteX6" fmla="*/ 1166735 w 1963711"/>
              <a:gd name="connsiteY6" fmla="*/ 179883 h 1374500"/>
              <a:gd name="connsiteX7" fmla="*/ 981855 w 1963711"/>
              <a:gd name="connsiteY7" fmla="*/ 0 h 1374500"/>
              <a:gd name="connsiteX8" fmla="*/ 796975 w 1963711"/>
              <a:gd name="connsiteY8" fmla="*/ 179883 h 1374500"/>
              <a:gd name="connsiteX9" fmla="*/ 0 w 1963711"/>
              <a:gd name="connsiteY9" fmla="*/ 179883 h 1374500"/>
              <a:gd name="connsiteX10" fmla="*/ 0 w 1963711"/>
              <a:gd name="connsiteY10" fmla="*/ 477857 h 1374500"/>
              <a:gd name="connsiteX11" fmla="*/ 327292 w 1963711"/>
              <a:gd name="connsiteY11" fmla="*/ 805149 h 1374500"/>
              <a:gd name="connsiteX12" fmla="*/ 958996 w 1963711"/>
              <a:gd name="connsiteY12" fmla="*/ 805149 h 137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63711" h="1374500">
                <a:moveTo>
                  <a:pt x="958996" y="1374500"/>
                </a:moveTo>
                <a:lnTo>
                  <a:pt x="1004715" y="1374500"/>
                </a:lnTo>
                <a:lnTo>
                  <a:pt x="1004715" y="805149"/>
                </a:lnTo>
                <a:lnTo>
                  <a:pt x="1636419" y="805149"/>
                </a:lnTo>
                <a:cubicBezTo>
                  <a:pt x="1817177" y="805149"/>
                  <a:pt x="1963711" y="658615"/>
                  <a:pt x="1963711" y="477857"/>
                </a:cubicBezTo>
                <a:lnTo>
                  <a:pt x="1963711" y="179883"/>
                </a:lnTo>
                <a:lnTo>
                  <a:pt x="1166735" y="179883"/>
                </a:lnTo>
                <a:lnTo>
                  <a:pt x="981855" y="0"/>
                </a:lnTo>
                <a:lnTo>
                  <a:pt x="796975" y="179883"/>
                </a:lnTo>
                <a:lnTo>
                  <a:pt x="0" y="179883"/>
                </a:lnTo>
                <a:lnTo>
                  <a:pt x="0" y="477857"/>
                </a:lnTo>
                <a:cubicBezTo>
                  <a:pt x="0" y="658615"/>
                  <a:pt x="146534" y="805149"/>
                  <a:pt x="327292" y="805149"/>
                </a:cubicBezTo>
                <a:lnTo>
                  <a:pt x="958996" y="80514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845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9828000" y="4607894"/>
            <a:ext cx="1813060" cy="145982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30000"/>
              </a:lnSpc>
            </a:pPr>
            <a:r>
              <a:rPr lang="en-US" altLang="en-GB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QQ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浏览器同样有强大的内核团队支撑，产品体验优秀。同时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X5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内核作为基础组件服务支撑着微信、京东等重点应用。目前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QQ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浏览器在国内的产品日活超过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亿，已经甩开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UC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，这与浏览器团队长期的努力和投入是密不可分的。</a:t>
            </a:r>
          </a:p>
        </p:txBody>
      </p:sp>
      <p:sp>
        <p:nvSpPr>
          <p:cNvPr id="70" name="矩形 69"/>
          <p:cNvSpPr/>
          <p:nvPr/>
        </p:nvSpPr>
        <p:spPr>
          <a:xfrm>
            <a:off x="5378066" y="1566039"/>
            <a:ext cx="201930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rgbClr val="008CD7"/>
                </a:solidFill>
                <a:latin typeface="Franklin Gothic Book" panose="020B0503020102020204" pitchFamily="34" charset="0"/>
                <a:ea typeface="Segoe UI Emoji" panose="020B0502040204020203" pitchFamily="34" charset="0"/>
              </a:rPr>
              <a:t>主要竞品</a:t>
            </a:r>
            <a:endParaRPr lang="zh-CN" altLang="en-US" sz="3600" b="1" dirty="0">
              <a:solidFill>
                <a:srgbClr val="008CD7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2" name="任意多边形 31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827688" y="222291"/>
              <a:ext cx="655372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1969590" y="3011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竞品介绍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52" name="图片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69" y="3625970"/>
            <a:ext cx="550156" cy="5683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23" y="3782383"/>
            <a:ext cx="1136706" cy="2659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638" y="3466537"/>
            <a:ext cx="623598" cy="83178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19" y="3616325"/>
            <a:ext cx="609137" cy="591963"/>
          </a:xfrm>
          <a:prstGeom prst="rect">
            <a:avLst/>
          </a:prstGeom>
        </p:spPr>
      </p:pic>
      <p:sp>
        <p:nvSpPr>
          <p:cNvPr id="73" name="动作按钮: 上一张 72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500"/>
                            </p:stCondLst>
                            <p:childTnLst>
                              <p:par>
                                <p:cTn id="10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6" grpId="0"/>
      <p:bldP spid="47" grpId="0" animBg="1"/>
      <p:bldP spid="48" grpId="0" animBg="1"/>
      <p:bldP spid="53" grpId="0"/>
      <p:bldP spid="54" grpId="0" animBg="1"/>
      <p:bldP spid="55" grpId="0" animBg="1"/>
      <p:bldP spid="60" grpId="0"/>
      <p:bldP spid="61" grpId="0" animBg="1"/>
      <p:bldP spid="62" grpId="0" animBg="1"/>
      <p:bldP spid="65" grpId="0"/>
      <p:bldP spid="7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4917207" y="3347940"/>
            <a:ext cx="4021761" cy="536770"/>
          </a:xfrm>
          <a:prstGeom prst="roundRect">
            <a:avLst>
              <a:gd name="adj" fmla="val 50000"/>
            </a:avLst>
          </a:prstGeom>
          <a:solidFill>
            <a:srgbClr val="82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758536" y="3333523"/>
            <a:ext cx="1980029" cy="56560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新技术分析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3986107" y="3332963"/>
            <a:ext cx="714280" cy="588896"/>
          </a:xfrm>
          <a:prstGeom prst="roundRect">
            <a:avLst/>
          </a:prstGeom>
          <a:solidFill>
            <a:srgbClr val="008CD7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2800" dirty="0">
              <a:latin typeface="Impact" panose="020B080603090205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946290" y="1875614"/>
            <a:ext cx="6005876" cy="532029"/>
          </a:xfrm>
          <a:prstGeom prst="rect">
            <a:avLst/>
          </a:prstGeom>
          <a:solidFill>
            <a:schemeClr val="bg1">
              <a:lumMod val="75000"/>
              <a:alpha val="41176"/>
            </a:schemeClr>
          </a:solidFill>
          <a:ln>
            <a:noFill/>
          </a:ln>
        </p:spPr>
        <p:txBody>
          <a:bodyPr vert="horz" wrap="square" lIns="96393" tIns="48196" rIns="96393" bIns="48196" numCol="1" anchor="t" anchorCtr="0" compatLnSpc="1"/>
          <a:lstStyle/>
          <a:p>
            <a:pPr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 dirty="0">
              <a:solidFill>
                <a:sysClr val="windowText" lastClr="000000"/>
              </a:solidFill>
            </a:endParaRPr>
          </a:p>
        </p:txBody>
      </p:sp>
      <p:sp>
        <p:nvSpPr>
          <p:cNvPr id="38" name="TextBox 170"/>
          <p:cNvSpPr txBox="1"/>
          <p:nvPr/>
        </p:nvSpPr>
        <p:spPr>
          <a:xfrm>
            <a:off x="1173499" y="1870355"/>
            <a:ext cx="4391780" cy="525780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008CD7"/>
                </a:solidFill>
                <a:latin typeface="Franklin Gothic Book" panose="020B0503020102020204" pitchFamily="34" charset="0"/>
                <a:ea typeface="Segoe UI Emoji" panose="020B0502040204020203" pitchFamily="34" charset="0"/>
              </a:rPr>
              <a:t>3.1  </a:t>
            </a:r>
            <a:r>
              <a:rPr lang="zh-CN" altLang="en-US" sz="2800" b="1" dirty="0">
                <a:solidFill>
                  <a:srgbClr val="008CD7"/>
                </a:solidFill>
                <a:latin typeface="Franklin Gothic Book" panose="020B0503020102020204" pitchFamily="34" charset="0"/>
              </a:rPr>
              <a:t>谷歌</a:t>
            </a:r>
            <a:r>
              <a:rPr lang="zh-CN" altLang="en-US" sz="2800" b="1" dirty="0">
                <a:solidFill>
                  <a:srgbClr val="008CD7"/>
                </a:solidFill>
                <a:latin typeface="Franklin Gothic Book" panose="020B0503020102020204" pitchFamily="34" charset="0"/>
                <a:ea typeface="Segoe UI Emoji" panose="020B0502040204020203" pitchFamily="34" charset="0"/>
              </a:rPr>
              <a:t>技术动态</a:t>
            </a:r>
            <a:endParaRPr lang="zh-CN" altLang="en-US" sz="2800" b="1" dirty="0">
              <a:solidFill>
                <a:srgbClr val="008CD7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新技术分析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4" name="Rectangle 8"/>
          <p:cNvSpPr>
            <a:spLocks noChangeArrowheads="1"/>
          </p:cNvSpPr>
          <p:nvPr/>
        </p:nvSpPr>
        <p:spPr bwMode="auto">
          <a:xfrm>
            <a:off x="945108" y="3516344"/>
            <a:ext cx="6005876" cy="532029"/>
          </a:xfrm>
          <a:prstGeom prst="rect">
            <a:avLst/>
          </a:prstGeom>
          <a:solidFill>
            <a:schemeClr val="bg1">
              <a:lumMod val="75000"/>
              <a:alpha val="41176"/>
            </a:schemeClr>
          </a:solidFill>
          <a:ln>
            <a:noFill/>
          </a:ln>
        </p:spPr>
        <p:txBody>
          <a:bodyPr vert="horz" wrap="square" lIns="96393" tIns="48196" rIns="96393" bIns="48196" numCol="1" anchor="t" anchorCtr="0" compatLnSpc="1"/>
          <a:lstStyle/>
          <a:p>
            <a:pPr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Text" lastClr="000000"/>
              </a:solidFill>
            </a:endParaRPr>
          </a:p>
        </p:txBody>
      </p:sp>
      <p:sp>
        <p:nvSpPr>
          <p:cNvPr id="49" name="TextBox 170"/>
          <p:cNvSpPr txBox="1"/>
          <p:nvPr/>
        </p:nvSpPr>
        <p:spPr>
          <a:xfrm>
            <a:off x="1172317" y="3516344"/>
            <a:ext cx="4391780" cy="525780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008CD7"/>
                </a:solidFill>
                <a:latin typeface="Franklin Gothic Book" panose="020B0503020102020204" pitchFamily="34" charset="0"/>
                <a:ea typeface="Segoe UI Emoji" panose="020B0502040204020203" pitchFamily="34" charset="0"/>
              </a:rPr>
              <a:t>3.2  </a:t>
            </a:r>
            <a:r>
              <a:rPr lang="zh-CN" altLang="en-US" sz="2800" b="1" dirty="0">
                <a:solidFill>
                  <a:srgbClr val="008CD7"/>
                </a:solidFill>
                <a:latin typeface="Franklin Gothic Book" panose="020B0503020102020204" pitchFamily="34" charset="0"/>
              </a:rPr>
              <a:t>国内竞品对比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483255" y="1600101"/>
            <a:ext cx="4613152" cy="4412091"/>
            <a:chOff x="7483255" y="1904400"/>
            <a:chExt cx="4613152" cy="4412091"/>
          </a:xfrm>
        </p:grpSpPr>
        <p:grpSp>
          <p:nvGrpSpPr>
            <p:cNvPr id="32" name="组合 31"/>
            <p:cNvGrpSpPr/>
            <p:nvPr/>
          </p:nvGrpSpPr>
          <p:grpSpPr>
            <a:xfrm>
              <a:off x="7483255" y="1904400"/>
              <a:ext cx="4613152" cy="4412091"/>
              <a:chOff x="7483255" y="1904400"/>
              <a:chExt cx="4613152" cy="4412091"/>
            </a:xfrm>
          </p:grpSpPr>
          <p:grpSp>
            <p:nvGrpSpPr>
              <p:cNvPr id="60" name="组合 59"/>
              <p:cNvGrpSpPr/>
              <p:nvPr/>
            </p:nvGrpSpPr>
            <p:grpSpPr>
              <a:xfrm>
                <a:off x="10643858" y="1904400"/>
                <a:ext cx="1450800" cy="993600"/>
                <a:chOff x="4475756" y="4408169"/>
                <a:chExt cx="1450800" cy="993600"/>
              </a:xfrm>
            </p:grpSpPr>
            <p:sp>
              <p:nvSpPr>
                <p:cNvPr id="61" name="矩形: 圆角 60"/>
                <p:cNvSpPr/>
                <p:nvPr/>
              </p:nvSpPr>
              <p:spPr>
                <a:xfrm>
                  <a:off x="4475756" y="4408169"/>
                  <a:ext cx="1450800" cy="9936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F9992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2" name="图片 61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36934" y="4453836"/>
                  <a:ext cx="928443" cy="902265"/>
                </a:xfrm>
                <a:prstGeom prst="rect">
                  <a:avLst/>
                </a:prstGeom>
              </p:spPr>
            </p:pic>
          </p:grpSp>
          <p:grpSp>
            <p:nvGrpSpPr>
              <p:cNvPr id="67" name="组合 66"/>
              <p:cNvGrpSpPr/>
              <p:nvPr/>
            </p:nvGrpSpPr>
            <p:grpSpPr>
              <a:xfrm>
                <a:off x="9064149" y="4150800"/>
                <a:ext cx="1451207" cy="1015164"/>
                <a:chOff x="9064150" y="3025861"/>
                <a:chExt cx="1451207" cy="1015164"/>
              </a:xfrm>
            </p:grpSpPr>
            <p:sp>
              <p:nvSpPr>
                <p:cNvPr id="69" name="圆角矩形 24"/>
                <p:cNvSpPr/>
                <p:nvPr/>
              </p:nvSpPr>
              <p:spPr>
                <a:xfrm>
                  <a:off x="9064150" y="3025861"/>
                  <a:ext cx="1451207" cy="992931"/>
                </a:xfrm>
                <a:prstGeom prst="roundRect">
                  <a:avLst/>
                </a:prstGeom>
                <a:noFill/>
                <a:ln>
                  <a:solidFill>
                    <a:srgbClr val="749F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0" name="文本框 69"/>
                <p:cNvSpPr txBox="1"/>
                <p:nvPr/>
              </p:nvSpPr>
              <p:spPr>
                <a:xfrm>
                  <a:off x="9213687" y="3671693"/>
                  <a:ext cx="11521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rgbClr val="749FC7"/>
                      </a:solidFill>
                    </a:rPr>
                    <a:t>chrome</a:t>
                  </a:r>
                  <a:endParaRPr lang="zh-CN" altLang="en-US" dirty="0">
                    <a:solidFill>
                      <a:srgbClr val="749FC7"/>
                    </a:solidFill>
                  </a:endParaRPr>
                </a:p>
              </p:txBody>
            </p:sp>
          </p:grpSp>
          <p:sp>
            <p:nvSpPr>
              <p:cNvPr id="83" name="圆角矩形 22"/>
              <p:cNvSpPr/>
              <p:nvPr/>
            </p:nvSpPr>
            <p:spPr>
              <a:xfrm>
                <a:off x="7483257" y="4149272"/>
                <a:ext cx="1451207" cy="992931"/>
              </a:xfrm>
              <a:prstGeom prst="roundRect">
                <a:avLst/>
              </a:prstGeom>
              <a:solidFill>
                <a:srgbClr val="008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8" name="组合 87"/>
              <p:cNvGrpSpPr/>
              <p:nvPr/>
            </p:nvGrpSpPr>
            <p:grpSpPr>
              <a:xfrm>
                <a:off x="10645200" y="5301327"/>
                <a:ext cx="1451207" cy="1015164"/>
                <a:chOff x="7485520" y="1889139"/>
                <a:chExt cx="1451207" cy="1015164"/>
              </a:xfrm>
            </p:grpSpPr>
            <p:pic>
              <p:nvPicPr>
                <p:cNvPr id="89" name="图片 8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36045" y="1960141"/>
                  <a:ext cx="550156" cy="568322"/>
                </a:xfrm>
                <a:prstGeom prst="rect">
                  <a:avLst/>
                </a:prstGeom>
              </p:spPr>
            </p:pic>
            <p:sp>
              <p:nvSpPr>
                <p:cNvPr id="90" name="圆角矩形 24"/>
                <p:cNvSpPr/>
                <p:nvPr/>
              </p:nvSpPr>
              <p:spPr>
                <a:xfrm>
                  <a:off x="7485520" y="1889139"/>
                  <a:ext cx="1451207" cy="992931"/>
                </a:xfrm>
                <a:prstGeom prst="roundRect">
                  <a:avLst/>
                </a:prstGeom>
                <a:noFill/>
                <a:ln>
                  <a:solidFill>
                    <a:srgbClr val="4F93E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1" name="文本框 90"/>
                <p:cNvSpPr txBox="1"/>
                <p:nvPr/>
              </p:nvSpPr>
              <p:spPr>
                <a:xfrm>
                  <a:off x="7635057" y="2534971"/>
                  <a:ext cx="11521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rgbClr val="82B1E5"/>
                      </a:solidFill>
                    </a:rPr>
                    <a:t>QQ</a:t>
                  </a:r>
                  <a:endParaRPr lang="zh-CN" altLang="en-US" dirty="0">
                    <a:solidFill>
                      <a:srgbClr val="82B1E5"/>
                    </a:solidFill>
                  </a:endParaRPr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9064149" y="3027600"/>
                <a:ext cx="1451207" cy="992931"/>
                <a:chOff x="7485520" y="1889139"/>
                <a:chExt cx="1451207" cy="992931"/>
              </a:xfrm>
            </p:grpSpPr>
            <p:sp>
              <p:nvSpPr>
                <p:cNvPr id="93" name="圆角矩形 24"/>
                <p:cNvSpPr/>
                <p:nvPr/>
              </p:nvSpPr>
              <p:spPr>
                <a:xfrm>
                  <a:off x="7485520" y="1889139"/>
                  <a:ext cx="1451207" cy="992931"/>
                </a:xfrm>
                <a:prstGeom prst="roundRect">
                  <a:avLst/>
                </a:prstGeom>
                <a:noFill/>
                <a:ln>
                  <a:solidFill>
                    <a:srgbClr val="008ED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94" name="图片 93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30970" y="2162125"/>
                  <a:ext cx="1360305" cy="446958"/>
                </a:xfrm>
                <a:prstGeom prst="rect">
                  <a:avLst/>
                </a:prstGeom>
              </p:spPr>
            </p:pic>
          </p:grpSp>
          <p:grpSp>
            <p:nvGrpSpPr>
              <p:cNvPr id="95" name="组合 94"/>
              <p:cNvGrpSpPr/>
              <p:nvPr/>
            </p:nvGrpSpPr>
            <p:grpSpPr>
              <a:xfrm>
                <a:off x="7483255" y="1904400"/>
                <a:ext cx="1451207" cy="992931"/>
                <a:chOff x="7485520" y="1889139"/>
                <a:chExt cx="1451207" cy="992931"/>
              </a:xfrm>
            </p:grpSpPr>
            <p:sp>
              <p:nvSpPr>
                <p:cNvPr id="96" name="圆角矩形 24"/>
                <p:cNvSpPr/>
                <p:nvPr/>
              </p:nvSpPr>
              <p:spPr>
                <a:xfrm>
                  <a:off x="7485520" y="1889139"/>
                  <a:ext cx="1451207" cy="99293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65B8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97" name="图片 96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51063" y="2231150"/>
                  <a:ext cx="1320119" cy="308908"/>
                </a:xfrm>
                <a:prstGeom prst="rect">
                  <a:avLst/>
                </a:prstGeom>
              </p:spPr>
            </p:pic>
          </p:grpSp>
          <p:grpSp>
            <p:nvGrpSpPr>
              <p:cNvPr id="98" name="组合 97"/>
              <p:cNvGrpSpPr/>
              <p:nvPr/>
            </p:nvGrpSpPr>
            <p:grpSpPr>
              <a:xfrm>
                <a:off x="7483257" y="5301469"/>
                <a:ext cx="1451207" cy="992931"/>
                <a:chOff x="7485520" y="1889139"/>
                <a:chExt cx="1451207" cy="992931"/>
              </a:xfrm>
            </p:grpSpPr>
            <p:sp>
              <p:nvSpPr>
                <p:cNvPr id="99" name="圆角矩形 24"/>
                <p:cNvSpPr/>
                <p:nvPr/>
              </p:nvSpPr>
              <p:spPr>
                <a:xfrm>
                  <a:off x="7485520" y="1889139"/>
                  <a:ext cx="1451207" cy="99293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EC1D2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100" name="图片 99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63001" y="1921263"/>
                  <a:ext cx="696243" cy="928681"/>
                </a:xfrm>
                <a:prstGeom prst="rect">
                  <a:avLst/>
                </a:prstGeom>
              </p:spPr>
            </p:pic>
          </p:grpSp>
          <p:sp>
            <p:nvSpPr>
              <p:cNvPr id="101" name="圆角矩形 22"/>
              <p:cNvSpPr/>
              <p:nvPr/>
            </p:nvSpPr>
            <p:spPr>
              <a:xfrm>
                <a:off x="7483255" y="3027937"/>
                <a:ext cx="1451207" cy="992931"/>
              </a:xfrm>
              <a:prstGeom prst="roundRect">
                <a:avLst/>
              </a:prstGeom>
              <a:solidFill>
                <a:srgbClr val="008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圆角矩形 22"/>
              <p:cNvSpPr/>
              <p:nvPr/>
            </p:nvSpPr>
            <p:spPr>
              <a:xfrm>
                <a:off x="10643858" y="3027599"/>
                <a:ext cx="1451207" cy="992931"/>
              </a:xfrm>
              <a:prstGeom prst="roundRect">
                <a:avLst/>
              </a:prstGeom>
              <a:solidFill>
                <a:srgbClr val="008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圆角矩形 22"/>
              <p:cNvSpPr/>
              <p:nvPr/>
            </p:nvSpPr>
            <p:spPr>
              <a:xfrm>
                <a:off x="10645200" y="4150800"/>
                <a:ext cx="1451207" cy="992931"/>
              </a:xfrm>
              <a:prstGeom prst="roundRect">
                <a:avLst/>
              </a:prstGeom>
              <a:solidFill>
                <a:srgbClr val="008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圆角矩形 22"/>
              <p:cNvSpPr/>
              <p:nvPr/>
            </p:nvSpPr>
            <p:spPr>
              <a:xfrm>
                <a:off x="9064800" y="5302800"/>
                <a:ext cx="1451207" cy="992931"/>
              </a:xfrm>
              <a:prstGeom prst="roundRect">
                <a:avLst/>
              </a:prstGeom>
              <a:solidFill>
                <a:srgbClr val="82B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圆角矩形 22"/>
              <p:cNvSpPr/>
              <p:nvPr/>
            </p:nvSpPr>
            <p:spPr>
              <a:xfrm>
                <a:off x="9064149" y="1904400"/>
                <a:ext cx="1451207" cy="992931"/>
              </a:xfrm>
              <a:prstGeom prst="roundRect">
                <a:avLst/>
              </a:prstGeom>
              <a:solidFill>
                <a:srgbClr val="82B1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23" name="图片 1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3200" y="4237200"/>
              <a:ext cx="594000" cy="594000"/>
            </a:xfrm>
            <a:prstGeom prst="rect">
              <a:avLst/>
            </a:prstGeom>
          </p:spPr>
        </p:pic>
      </p:grpSp>
      <p:sp>
        <p:nvSpPr>
          <p:cNvPr id="42" name="动作按钮: 上一张 41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8" grpId="0"/>
      <p:bldP spid="34" grpId="0" animBg="1"/>
      <p:bldP spid="4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六边形 76"/>
          <p:cNvSpPr/>
          <p:nvPr/>
        </p:nvSpPr>
        <p:spPr>
          <a:xfrm>
            <a:off x="1476503" y="4650488"/>
            <a:ext cx="1900140" cy="533555"/>
          </a:xfrm>
          <a:prstGeom prst="hexagon">
            <a:avLst/>
          </a:prstGeom>
          <a:solidFill>
            <a:srgbClr val="008C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/>
          <p:cNvSpPr/>
          <p:nvPr/>
        </p:nvSpPr>
        <p:spPr>
          <a:xfrm>
            <a:off x="5270245" y="4650488"/>
            <a:ext cx="1900140" cy="533555"/>
          </a:xfrm>
          <a:prstGeom prst="hexagon">
            <a:avLst/>
          </a:prstGeom>
          <a:solidFill>
            <a:srgbClr val="82B1E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六边形 78"/>
          <p:cNvSpPr/>
          <p:nvPr/>
        </p:nvSpPr>
        <p:spPr>
          <a:xfrm>
            <a:off x="9039044" y="4650488"/>
            <a:ext cx="1900140" cy="533555"/>
          </a:xfrm>
          <a:prstGeom prst="hexagon">
            <a:avLst/>
          </a:prstGeom>
          <a:solidFill>
            <a:srgbClr val="008C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341627" y="2094094"/>
            <a:ext cx="2080225" cy="208022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214235" y="2094094"/>
            <a:ext cx="2080225" cy="208022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024919" y="2094094"/>
            <a:ext cx="2080225" cy="208022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5" name="等腰三角形 15"/>
          <p:cNvSpPr>
            <a:spLocks noChangeArrowheads="1"/>
          </p:cNvSpPr>
          <p:nvPr/>
        </p:nvSpPr>
        <p:spPr bwMode="auto">
          <a:xfrm flipV="1">
            <a:off x="2254119" y="4372191"/>
            <a:ext cx="303014" cy="202567"/>
          </a:xfrm>
          <a:prstGeom prst="triangle">
            <a:avLst>
              <a:gd name="adj" fmla="val 50000"/>
            </a:avLst>
          </a:prstGeom>
          <a:solidFill>
            <a:srgbClr val="008CD7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lang="zh-CN" altLang="zh-CN" sz="2530"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36" name="等腰三角形 26"/>
          <p:cNvSpPr>
            <a:spLocks noChangeArrowheads="1"/>
          </p:cNvSpPr>
          <p:nvPr/>
        </p:nvSpPr>
        <p:spPr bwMode="auto">
          <a:xfrm flipV="1">
            <a:off x="6077560" y="4372191"/>
            <a:ext cx="303013" cy="202567"/>
          </a:xfrm>
          <a:prstGeom prst="triangle">
            <a:avLst>
              <a:gd name="adj" fmla="val 50000"/>
            </a:avLst>
          </a:prstGeom>
          <a:solidFill>
            <a:srgbClr val="82B1E5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lang="zh-CN" altLang="zh-CN" sz="2530"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37" name="等腰三角形 32"/>
          <p:cNvSpPr>
            <a:spLocks noChangeArrowheads="1"/>
          </p:cNvSpPr>
          <p:nvPr/>
        </p:nvSpPr>
        <p:spPr bwMode="auto">
          <a:xfrm flipV="1">
            <a:off x="9899427" y="4372191"/>
            <a:ext cx="303013" cy="202567"/>
          </a:xfrm>
          <a:prstGeom prst="triangle">
            <a:avLst>
              <a:gd name="adj" fmla="val 50000"/>
            </a:avLst>
          </a:prstGeom>
          <a:solidFill>
            <a:srgbClr val="008CD7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lang="zh-CN" altLang="zh-CN" sz="2530"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49" name="Rectangle 60"/>
          <p:cNvSpPr>
            <a:spLocks noChangeArrowheads="1"/>
          </p:cNvSpPr>
          <p:nvPr/>
        </p:nvSpPr>
        <p:spPr bwMode="auto">
          <a:xfrm>
            <a:off x="1101600" y="4723211"/>
            <a:ext cx="26028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bg1"/>
                </a:solidFill>
                <a:latin typeface="+mj-lt"/>
                <a:ea typeface="Segoe UI Emoji" panose="020B0502040204020203" pitchFamily="34" charset="0"/>
                <a:sym typeface="+mn-lt"/>
              </a:rPr>
              <a:t>Chrome</a:t>
            </a:r>
            <a:r>
              <a:rPr lang="zh-CN" altLang="en-US" sz="2000" dirty="0">
                <a:solidFill>
                  <a:schemeClr val="bg1"/>
                </a:solidFill>
                <a:latin typeface="+mj-lt"/>
                <a:ea typeface="Segoe UI Emoji" panose="020B0502040204020203" pitchFamily="34" charset="0"/>
                <a:sym typeface="+mn-lt"/>
              </a:rPr>
              <a:t>重要更新</a:t>
            </a:r>
            <a:endParaRPr lang="en-GB" altLang="zh-CN" sz="2000" dirty="0">
              <a:solidFill>
                <a:schemeClr val="bg1"/>
              </a:solidFill>
              <a:latin typeface="+mj-lt"/>
              <a:ea typeface="Segoe UI Emoji" panose="020B0502040204020203" pitchFamily="34" charset="0"/>
              <a:sym typeface="+mn-lt"/>
            </a:endParaRPr>
          </a:p>
        </p:txBody>
      </p:sp>
      <p:sp>
        <p:nvSpPr>
          <p:cNvPr id="53" name="Rectangle 60"/>
          <p:cNvSpPr>
            <a:spLocks noChangeArrowheads="1"/>
          </p:cNvSpPr>
          <p:nvPr/>
        </p:nvSpPr>
        <p:spPr bwMode="auto">
          <a:xfrm>
            <a:off x="5339700" y="4722322"/>
            <a:ext cx="17588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j-lt"/>
                <a:ea typeface="Segoe UI Emoji" panose="020B0502040204020203" pitchFamily="34" charset="0"/>
              </a:rPr>
              <a:t>谷歌</a:t>
            </a:r>
            <a:r>
              <a:rPr lang="en-US" altLang="zh-CN" sz="2000" dirty="0">
                <a:solidFill>
                  <a:schemeClr val="bg1"/>
                </a:solidFill>
                <a:latin typeface="+mj-lt"/>
                <a:ea typeface="Segoe UI Emoji" panose="020B0502040204020203" pitchFamily="34" charset="0"/>
              </a:rPr>
              <a:t>IO</a:t>
            </a:r>
            <a:r>
              <a:rPr lang="zh-CN" altLang="en-US" sz="2000" dirty="0">
                <a:solidFill>
                  <a:schemeClr val="bg1"/>
                </a:solidFill>
                <a:latin typeface="+mj-lt"/>
                <a:ea typeface="Segoe UI Emoji" panose="020B0502040204020203" pitchFamily="34" charset="0"/>
              </a:rPr>
              <a:t>大会</a:t>
            </a:r>
            <a:endParaRPr lang="zh-CN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7" name="Rectangle 60"/>
          <p:cNvSpPr>
            <a:spLocks noChangeArrowheads="1"/>
          </p:cNvSpPr>
          <p:nvPr/>
        </p:nvSpPr>
        <p:spPr bwMode="auto">
          <a:xfrm>
            <a:off x="9171490" y="4722322"/>
            <a:ext cx="1758837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j-lt"/>
              </a:rPr>
              <a:t>安全相关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341625" y="2042487"/>
            <a:ext cx="2183438" cy="2183436"/>
            <a:chOff x="1752735" y="879940"/>
            <a:chExt cx="2070478" cy="2070476"/>
          </a:xfrm>
        </p:grpSpPr>
        <p:sp>
          <p:nvSpPr>
            <p:cNvPr id="28" name="同心圆 27"/>
            <p:cNvSpPr/>
            <p:nvPr/>
          </p:nvSpPr>
          <p:spPr>
            <a:xfrm>
              <a:off x="1752735" y="879940"/>
              <a:ext cx="2070478" cy="2070476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0" name="同心圆 29"/>
            <p:cNvSpPr/>
            <p:nvPr/>
          </p:nvSpPr>
          <p:spPr>
            <a:xfrm rot="9000000">
              <a:off x="1850845" y="971517"/>
              <a:ext cx="1884863" cy="190629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168421" y="2042487"/>
            <a:ext cx="2183438" cy="2183436"/>
            <a:chOff x="1752735" y="879940"/>
            <a:chExt cx="2070478" cy="2070476"/>
          </a:xfrm>
        </p:grpSpPr>
        <p:sp>
          <p:nvSpPr>
            <p:cNvPr id="69" name="同心圆 68"/>
            <p:cNvSpPr/>
            <p:nvPr/>
          </p:nvSpPr>
          <p:spPr>
            <a:xfrm>
              <a:off x="1752735" y="879940"/>
              <a:ext cx="2070478" cy="2070476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0" name="同心圆 69"/>
            <p:cNvSpPr/>
            <p:nvPr/>
          </p:nvSpPr>
          <p:spPr>
            <a:xfrm rot="9000000">
              <a:off x="1850845" y="971517"/>
              <a:ext cx="1884863" cy="190629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8998465" y="2042487"/>
            <a:ext cx="2183438" cy="2183436"/>
            <a:chOff x="1752735" y="879940"/>
            <a:chExt cx="2070478" cy="2070476"/>
          </a:xfrm>
        </p:grpSpPr>
        <p:sp>
          <p:nvSpPr>
            <p:cNvPr id="72" name="同心圆 71"/>
            <p:cNvSpPr/>
            <p:nvPr/>
          </p:nvSpPr>
          <p:spPr>
            <a:xfrm>
              <a:off x="1752735" y="879940"/>
              <a:ext cx="2070478" cy="2070476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3" name="同心圆 72"/>
            <p:cNvSpPr/>
            <p:nvPr/>
          </p:nvSpPr>
          <p:spPr>
            <a:xfrm rot="9000000">
              <a:off x="1850845" y="971517"/>
              <a:ext cx="1884863" cy="190629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58" name="任意多边形 57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4" name="TextBox 41"/>
            <p:cNvSpPr txBox="1"/>
            <p:nvPr/>
          </p:nvSpPr>
          <p:spPr>
            <a:xfrm>
              <a:off x="1969590" y="30113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新技术分析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180020" y="2250000"/>
            <a:ext cx="1771200" cy="1771200"/>
            <a:chOff x="8820991" y="787186"/>
            <a:chExt cx="1771200" cy="1771200"/>
          </a:xfrm>
        </p:grpSpPr>
        <p:sp>
          <p:nvSpPr>
            <p:cNvPr id="88" name="椭圆 87"/>
            <p:cNvSpPr/>
            <p:nvPr/>
          </p:nvSpPr>
          <p:spPr>
            <a:xfrm>
              <a:off x="8820991" y="787186"/>
              <a:ext cx="1771200" cy="1771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7" name="图片 8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9809" r="89713">
                          <a14:backgroundMark x1="20574" y1="43541" x2="20574" y2="43541"/>
                          <a14:backgroundMark x1="85407" y1="43541" x2="85407" y2="435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3" r="24680"/>
            <a:stretch>
              <a:fillRect/>
            </a:stretch>
          </p:blipFill>
          <p:spPr>
            <a:xfrm>
              <a:off x="9119683" y="1079357"/>
              <a:ext cx="1188000" cy="1186858"/>
            </a:xfrm>
            <a:prstGeom prst="rect">
              <a:avLst/>
            </a:prstGeom>
          </p:spPr>
        </p:pic>
      </p:grpSp>
      <p:grpSp>
        <p:nvGrpSpPr>
          <p:cNvPr id="89" name="组合 88"/>
          <p:cNvGrpSpPr/>
          <p:nvPr/>
        </p:nvGrpSpPr>
        <p:grpSpPr>
          <a:xfrm>
            <a:off x="5374489" y="2249037"/>
            <a:ext cx="1771200" cy="1771200"/>
            <a:chOff x="6649308" y="2260348"/>
            <a:chExt cx="1771200" cy="1771200"/>
          </a:xfrm>
        </p:grpSpPr>
        <p:sp>
          <p:nvSpPr>
            <p:cNvPr id="90" name="椭圆 89"/>
            <p:cNvSpPr/>
            <p:nvPr/>
          </p:nvSpPr>
          <p:spPr>
            <a:xfrm>
              <a:off x="6649308" y="2260348"/>
              <a:ext cx="1771200" cy="1771200"/>
            </a:xfrm>
            <a:prstGeom prst="ellipse">
              <a:avLst/>
            </a:prstGeom>
            <a:solidFill>
              <a:srgbClr val="536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1" name="图片 9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"/>
            <a:stretch>
              <a:fillRect/>
            </a:stretch>
          </p:blipFill>
          <p:spPr>
            <a:xfrm>
              <a:off x="6649309" y="2703148"/>
              <a:ext cx="1768893" cy="885600"/>
            </a:xfrm>
            <a:custGeom>
              <a:avLst/>
              <a:gdLst>
                <a:gd name="connsiteX0" fmla="*/ 119445 w 1768893"/>
                <a:gd name="connsiteY0" fmla="*/ 0 h 885600"/>
                <a:gd name="connsiteX1" fmla="*/ 1651755 w 1768893"/>
                <a:gd name="connsiteY1" fmla="*/ 0 h 885600"/>
                <a:gd name="connsiteX2" fmla="*/ 1664313 w 1768893"/>
                <a:gd name="connsiteY2" fmla="*/ 20671 h 885600"/>
                <a:gd name="connsiteX3" fmla="*/ 1766628 w 1768893"/>
                <a:gd name="connsiteY3" fmla="*/ 352253 h 885600"/>
                <a:gd name="connsiteX4" fmla="*/ 1768893 w 1768893"/>
                <a:gd name="connsiteY4" fmla="*/ 397113 h 885600"/>
                <a:gd name="connsiteX5" fmla="*/ 1768893 w 1768893"/>
                <a:gd name="connsiteY5" fmla="*/ 488487 h 885600"/>
                <a:gd name="connsiteX6" fmla="*/ 1766628 w 1768893"/>
                <a:gd name="connsiteY6" fmla="*/ 533348 h 885600"/>
                <a:gd name="connsiteX7" fmla="*/ 1664313 w 1768893"/>
                <a:gd name="connsiteY7" fmla="*/ 864930 h 885600"/>
                <a:gd name="connsiteX8" fmla="*/ 1651755 w 1768893"/>
                <a:gd name="connsiteY8" fmla="*/ 885600 h 885600"/>
                <a:gd name="connsiteX9" fmla="*/ 119445 w 1768893"/>
                <a:gd name="connsiteY9" fmla="*/ 885600 h 885600"/>
                <a:gd name="connsiteX10" fmla="*/ 106887 w 1768893"/>
                <a:gd name="connsiteY10" fmla="*/ 864930 h 885600"/>
                <a:gd name="connsiteX11" fmla="*/ 0 w 1768893"/>
                <a:gd name="connsiteY11" fmla="*/ 442800 h 885600"/>
                <a:gd name="connsiteX12" fmla="*/ 106887 w 1768893"/>
                <a:gd name="connsiteY12" fmla="*/ 20671 h 88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68893" h="885600">
                  <a:moveTo>
                    <a:pt x="119445" y="0"/>
                  </a:moveTo>
                  <a:lnTo>
                    <a:pt x="1651755" y="0"/>
                  </a:lnTo>
                  <a:lnTo>
                    <a:pt x="1664313" y="20671"/>
                  </a:lnTo>
                  <a:cubicBezTo>
                    <a:pt x="1718846" y="121058"/>
                    <a:pt x="1754534" y="233168"/>
                    <a:pt x="1766628" y="352253"/>
                  </a:cubicBezTo>
                  <a:lnTo>
                    <a:pt x="1768893" y="397113"/>
                  </a:lnTo>
                  <a:lnTo>
                    <a:pt x="1768893" y="488487"/>
                  </a:lnTo>
                  <a:lnTo>
                    <a:pt x="1766628" y="533348"/>
                  </a:lnTo>
                  <a:cubicBezTo>
                    <a:pt x="1754534" y="652433"/>
                    <a:pt x="1718846" y="764543"/>
                    <a:pt x="1664313" y="864930"/>
                  </a:cubicBezTo>
                  <a:lnTo>
                    <a:pt x="1651755" y="885600"/>
                  </a:lnTo>
                  <a:lnTo>
                    <a:pt x="119445" y="885600"/>
                  </a:lnTo>
                  <a:lnTo>
                    <a:pt x="106887" y="864930"/>
                  </a:lnTo>
                  <a:cubicBezTo>
                    <a:pt x="38721" y="739446"/>
                    <a:pt x="0" y="595645"/>
                    <a:pt x="0" y="442800"/>
                  </a:cubicBezTo>
                  <a:cubicBezTo>
                    <a:pt x="0" y="289955"/>
                    <a:pt x="38721" y="146154"/>
                    <a:pt x="106887" y="20671"/>
                  </a:cubicBezTo>
                  <a:close/>
                </a:path>
              </a:pathLst>
            </a:custGeom>
          </p:spPr>
        </p:pic>
      </p:grpSp>
      <p:grpSp>
        <p:nvGrpSpPr>
          <p:cNvPr id="92" name="组合 91"/>
          <p:cNvGrpSpPr/>
          <p:nvPr/>
        </p:nvGrpSpPr>
        <p:grpSpPr>
          <a:xfrm>
            <a:off x="1548000" y="2250000"/>
            <a:ext cx="1771200" cy="1771200"/>
            <a:chOff x="6645399" y="2320181"/>
            <a:chExt cx="1771200" cy="1771200"/>
          </a:xfrm>
        </p:grpSpPr>
        <p:sp>
          <p:nvSpPr>
            <p:cNvPr id="93" name="椭圆 92"/>
            <p:cNvSpPr/>
            <p:nvPr/>
          </p:nvSpPr>
          <p:spPr>
            <a:xfrm>
              <a:off x="6645399" y="2320181"/>
              <a:ext cx="1771200" cy="1771200"/>
            </a:xfrm>
            <a:prstGeom prst="ellipse">
              <a:avLst/>
            </a:prstGeom>
            <a:solidFill>
              <a:srgbClr val="3033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4" name="图片 9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645399" y="2833404"/>
              <a:ext cx="1771200" cy="782921"/>
            </a:xfrm>
            <a:custGeom>
              <a:avLst/>
              <a:gdLst>
                <a:gd name="connsiteX0" fmla="*/ 87336 w 1771200"/>
                <a:gd name="connsiteY0" fmla="*/ 0 h 782921"/>
                <a:gd name="connsiteX1" fmla="*/ 1683864 w 1771200"/>
                <a:gd name="connsiteY1" fmla="*/ 0 h 782921"/>
                <a:gd name="connsiteX2" fmla="*/ 1701605 w 1771200"/>
                <a:gd name="connsiteY2" fmla="*/ 36829 h 782921"/>
                <a:gd name="connsiteX3" fmla="*/ 1771200 w 1771200"/>
                <a:gd name="connsiteY3" fmla="*/ 381544 h 782921"/>
                <a:gd name="connsiteX4" fmla="*/ 1701605 w 1771200"/>
                <a:gd name="connsiteY4" fmla="*/ 726259 h 782921"/>
                <a:gd name="connsiteX5" fmla="*/ 1674310 w 1771200"/>
                <a:gd name="connsiteY5" fmla="*/ 782921 h 782921"/>
                <a:gd name="connsiteX6" fmla="*/ 96891 w 1771200"/>
                <a:gd name="connsiteY6" fmla="*/ 782921 h 782921"/>
                <a:gd name="connsiteX7" fmla="*/ 69595 w 1771200"/>
                <a:gd name="connsiteY7" fmla="*/ 726259 h 782921"/>
                <a:gd name="connsiteX8" fmla="*/ 0 w 1771200"/>
                <a:gd name="connsiteY8" fmla="*/ 381544 h 782921"/>
                <a:gd name="connsiteX9" fmla="*/ 69595 w 1771200"/>
                <a:gd name="connsiteY9" fmla="*/ 36829 h 78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1200" h="782921">
                  <a:moveTo>
                    <a:pt x="87336" y="0"/>
                  </a:moveTo>
                  <a:lnTo>
                    <a:pt x="1683864" y="0"/>
                  </a:lnTo>
                  <a:lnTo>
                    <a:pt x="1701605" y="36829"/>
                  </a:lnTo>
                  <a:cubicBezTo>
                    <a:pt x="1746419" y="142781"/>
                    <a:pt x="1771200" y="259268"/>
                    <a:pt x="1771200" y="381544"/>
                  </a:cubicBezTo>
                  <a:cubicBezTo>
                    <a:pt x="1771200" y="503820"/>
                    <a:pt x="1746419" y="620308"/>
                    <a:pt x="1701605" y="726259"/>
                  </a:cubicBezTo>
                  <a:lnTo>
                    <a:pt x="1674310" y="782921"/>
                  </a:lnTo>
                  <a:lnTo>
                    <a:pt x="96891" y="782921"/>
                  </a:lnTo>
                  <a:lnTo>
                    <a:pt x="69595" y="726259"/>
                  </a:lnTo>
                  <a:cubicBezTo>
                    <a:pt x="24781" y="620308"/>
                    <a:pt x="0" y="503820"/>
                    <a:pt x="0" y="381544"/>
                  </a:cubicBezTo>
                  <a:cubicBezTo>
                    <a:pt x="0" y="259268"/>
                    <a:pt x="24781" y="142781"/>
                    <a:pt x="69595" y="36829"/>
                  </a:cubicBezTo>
                  <a:close/>
                </a:path>
              </a:pathLst>
            </a:custGeom>
          </p:spPr>
        </p:pic>
      </p:grpSp>
      <p:sp>
        <p:nvSpPr>
          <p:cNvPr id="95" name="TextBox 170"/>
          <p:cNvSpPr txBox="1"/>
          <p:nvPr/>
        </p:nvSpPr>
        <p:spPr>
          <a:xfrm>
            <a:off x="1173499" y="1080000"/>
            <a:ext cx="4391780" cy="525780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008CD7"/>
                </a:solidFill>
                <a:latin typeface="Franklin Gothic Book" panose="020B0503020102020204" pitchFamily="34" charset="0"/>
                <a:ea typeface="Segoe UI Emoji" panose="020B0502040204020203" pitchFamily="34" charset="0"/>
              </a:rPr>
              <a:t>3.1  </a:t>
            </a:r>
            <a:r>
              <a:rPr lang="zh-CN" altLang="en-US" sz="2800" b="1" dirty="0">
                <a:solidFill>
                  <a:srgbClr val="008CD7"/>
                </a:solidFill>
                <a:latin typeface="Franklin Gothic Book" panose="020B0503020102020204" pitchFamily="34" charset="0"/>
              </a:rPr>
              <a:t>谷歌</a:t>
            </a:r>
            <a:r>
              <a:rPr lang="zh-CN" altLang="en-US" sz="2800" b="1" dirty="0">
                <a:solidFill>
                  <a:srgbClr val="008CD7"/>
                </a:solidFill>
                <a:latin typeface="Franklin Gothic Book" panose="020B0503020102020204" pitchFamily="34" charset="0"/>
                <a:ea typeface="Segoe UI Emoji" panose="020B0502040204020203" pitchFamily="34" charset="0"/>
              </a:rPr>
              <a:t>技术动态</a:t>
            </a:r>
            <a:endParaRPr lang="zh-CN" altLang="en-US" sz="2800" b="1" dirty="0">
              <a:solidFill>
                <a:srgbClr val="008CD7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5" name="动作按钮: 上一张 44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35" grpId="0" bldLvl="0" animBg="1" autoUpdateAnimBg="0"/>
      <p:bldP spid="36" grpId="0" bldLvl="0" animBg="1" autoUpdateAnimBg="0"/>
      <p:bldP spid="37" grpId="0" bldLvl="0" animBg="1" autoUpdateAnimBg="0"/>
      <p:bldP spid="49" grpId="0"/>
      <p:bldP spid="53" grpId="0"/>
      <p:bldP spid="57" grpId="0"/>
      <p:bldP spid="9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Administrator\Desktop\787637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109766" y="1182150"/>
            <a:ext cx="4086934" cy="575473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5615717" y="5708594"/>
            <a:ext cx="1075030" cy="1075274"/>
            <a:chOff x="3832873" y="2297208"/>
            <a:chExt cx="1516550" cy="1516550"/>
          </a:xfrm>
        </p:grpSpPr>
        <p:grpSp>
          <p:nvGrpSpPr>
            <p:cNvPr id="7" name="组合 6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" name="同心圆 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8" name="椭圆 7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rgbClr val="008CD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68</a:t>
              </a:r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551018" y="4561555"/>
            <a:ext cx="1075030" cy="1075274"/>
            <a:chOff x="3832873" y="2297208"/>
            <a:chExt cx="1516550" cy="1516550"/>
          </a:xfrm>
        </p:grpSpPr>
        <p:grpSp>
          <p:nvGrpSpPr>
            <p:cNvPr id="12" name="组合 11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4" name="同心圆 1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3" name="椭圆 12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rgbClr val="82B1E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67</a:t>
              </a:r>
              <a:endParaRPr lang="zh-CN" altLang="en-US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697154" y="3860519"/>
            <a:ext cx="1075030" cy="1075274"/>
            <a:chOff x="3832873" y="2297208"/>
            <a:chExt cx="1516550" cy="1516550"/>
          </a:xfrm>
        </p:grpSpPr>
        <p:grpSp>
          <p:nvGrpSpPr>
            <p:cNvPr id="17" name="组合 16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9" name="同心圆 1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8" name="椭圆 17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rgbClr val="82B1E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66</a:t>
              </a:r>
              <a:endParaRPr lang="zh-CN" altLang="en-US" dirty="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551018" y="3195587"/>
            <a:ext cx="1075030" cy="1075274"/>
            <a:chOff x="3832873" y="2297208"/>
            <a:chExt cx="1516550" cy="1516550"/>
          </a:xfrm>
        </p:grpSpPr>
        <p:grpSp>
          <p:nvGrpSpPr>
            <p:cNvPr id="22" name="组合 21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4" name="同心圆 2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3" name="椭圆 22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rgbClr val="008CD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65</a:t>
              </a:r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697154" y="2478480"/>
            <a:ext cx="1075030" cy="1075274"/>
            <a:chOff x="3832873" y="2297208"/>
            <a:chExt cx="1516550" cy="1516550"/>
          </a:xfrm>
        </p:grpSpPr>
        <p:grpSp>
          <p:nvGrpSpPr>
            <p:cNvPr id="27" name="组合 26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9" name="同心圆 2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8" name="椭圆 27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rgbClr val="008CD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64</a:t>
              </a:r>
              <a:endParaRPr lang="zh-CN" altLang="en-US" dirty="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615717" y="1289285"/>
            <a:ext cx="1075030" cy="1075274"/>
            <a:chOff x="3832873" y="2297208"/>
            <a:chExt cx="1516550" cy="1516550"/>
          </a:xfrm>
        </p:grpSpPr>
        <p:grpSp>
          <p:nvGrpSpPr>
            <p:cNvPr id="32" name="组合 31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4" name="同心圆 3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3" name="椭圆 32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rgbClr val="82B1E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63</a:t>
              </a:r>
              <a:endParaRPr lang="zh-CN" altLang="en-US" dirty="0"/>
            </a:p>
          </p:txBody>
        </p:sp>
      </p:grpSp>
      <p:sp>
        <p:nvSpPr>
          <p:cNvPr id="40" name="矩形 3"/>
          <p:cNvSpPr>
            <a:spLocks noChangeArrowheads="1"/>
          </p:cNvSpPr>
          <p:nvPr/>
        </p:nvSpPr>
        <p:spPr bwMode="auto">
          <a:xfrm>
            <a:off x="8038005" y="1024037"/>
            <a:ext cx="1733582" cy="466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6408" tIns="48205" rIns="96408" bIns="48205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网页预加载</a:t>
            </a:r>
          </a:p>
        </p:txBody>
      </p:sp>
      <p:sp>
        <p:nvSpPr>
          <p:cNvPr id="41" name="文本框 13"/>
          <p:cNvSpPr txBox="1"/>
          <p:nvPr/>
        </p:nvSpPr>
        <p:spPr>
          <a:xfrm>
            <a:off x="8038005" y="1409612"/>
            <a:ext cx="3308337" cy="703148"/>
          </a:xfrm>
          <a:prstGeom prst="rect">
            <a:avLst/>
          </a:prstGeom>
          <a:noFill/>
        </p:spPr>
        <p:txBody>
          <a:bodyPr wrap="square" lIns="92530" tIns="46263" rIns="92530" bIns="46263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旧版本的预渲染技术需要运行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JS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，并且占用更多内存，最多可达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150M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。新的预加载技术可将内存消耗降低到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45M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以下。</a:t>
            </a:r>
            <a:endParaRPr lang="en-GB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矩形 3"/>
          <p:cNvSpPr>
            <a:spLocks noChangeArrowheads="1"/>
          </p:cNvSpPr>
          <p:nvPr/>
        </p:nvSpPr>
        <p:spPr bwMode="auto">
          <a:xfrm>
            <a:off x="8038005" y="2467732"/>
            <a:ext cx="1425805" cy="466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6408" tIns="48205" rIns="96408" bIns="48205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广告过滤</a:t>
            </a:r>
          </a:p>
        </p:txBody>
      </p:sp>
      <p:sp>
        <p:nvSpPr>
          <p:cNvPr id="43" name="文本框 13"/>
          <p:cNvSpPr txBox="1"/>
          <p:nvPr/>
        </p:nvSpPr>
        <p:spPr>
          <a:xfrm>
            <a:off x="8038005" y="2896308"/>
            <a:ext cx="3308337" cy="300990"/>
          </a:xfrm>
          <a:prstGeom prst="rect">
            <a:avLst/>
          </a:prstGeom>
          <a:noFill/>
        </p:spPr>
        <p:txBody>
          <a:bodyPr wrap="square" lIns="92530" tIns="46263" rIns="92530" bIns="46263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推出一套新的网页广告监控和过滤机制。</a:t>
            </a:r>
          </a:p>
        </p:txBody>
      </p:sp>
      <p:sp>
        <p:nvSpPr>
          <p:cNvPr id="45" name="矩形 3"/>
          <p:cNvSpPr>
            <a:spLocks noChangeArrowheads="1"/>
          </p:cNvSpPr>
          <p:nvPr/>
        </p:nvSpPr>
        <p:spPr bwMode="auto">
          <a:xfrm>
            <a:off x="3863556" y="3003441"/>
            <a:ext cx="502476" cy="466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6408" tIns="48205" rIns="96408" bIns="48205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Segoe UI Emoji" panose="020B0502040204020203" pitchFamily="34" charset="0"/>
              </a:rPr>
              <a:t>无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6" name="文本框 13"/>
          <p:cNvSpPr txBox="1"/>
          <p:nvPr/>
        </p:nvSpPr>
        <p:spPr>
          <a:xfrm>
            <a:off x="1118891" y="3416708"/>
            <a:ext cx="3271826" cy="283033"/>
          </a:xfrm>
          <a:prstGeom prst="rect">
            <a:avLst/>
          </a:prstGeom>
          <a:noFill/>
        </p:spPr>
        <p:txBody>
          <a:bodyPr wrap="square" lIns="92530" tIns="46263" rIns="92530" bIns="46263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无</a:t>
            </a:r>
            <a:endParaRPr lang="en-GB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矩形 3"/>
          <p:cNvSpPr>
            <a:spLocks noChangeArrowheads="1"/>
          </p:cNvSpPr>
          <p:nvPr/>
        </p:nvSpPr>
        <p:spPr bwMode="auto">
          <a:xfrm>
            <a:off x="8038005" y="3853300"/>
            <a:ext cx="3184300" cy="466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6408" tIns="48205" rIns="96408" bIns="48205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新的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CSS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类型对象模型</a:t>
            </a:r>
          </a:p>
        </p:txBody>
      </p:sp>
      <p:sp>
        <p:nvSpPr>
          <p:cNvPr id="51" name="文本框 13"/>
          <p:cNvSpPr txBox="1"/>
          <p:nvPr/>
        </p:nvSpPr>
        <p:spPr>
          <a:xfrm>
            <a:off x="8038005" y="4271204"/>
            <a:ext cx="3308337" cy="1123263"/>
          </a:xfrm>
          <a:prstGeom prst="rect">
            <a:avLst/>
          </a:prstGeom>
          <a:noFill/>
        </p:spPr>
        <p:txBody>
          <a:bodyPr wrap="square" lIns="92530" tIns="46263" rIns="92530" bIns="46263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使用新的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CSS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类型对象模型，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CSS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值作为类型化的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JavaScript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对象公开，消除了大量的类型操作，并提供了更加理智的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CSS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处理方式。与旧的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CSS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对象模型相比，早期的基准测试显示每秒操作的改进率提高了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30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％ 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 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这对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JavaScript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动画尤为重要。</a:t>
            </a:r>
          </a:p>
        </p:txBody>
      </p:sp>
      <p:sp>
        <p:nvSpPr>
          <p:cNvPr id="64" name="矩形 3"/>
          <p:cNvSpPr>
            <a:spLocks noChangeArrowheads="1"/>
          </p:cNvSpPr>
          <p:nvPr/>
        </p:nvSpPr>
        <p:spPr bwMode="auto">
          <a:xfrm>
            <a:off x="2218874" y="4637247"/>
            <a:ext cx="2147158" cy="466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6408" tIns="48205" rIns="96408" bIns="48205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Segoe UI Emoji" panose="020B0502040204020203" pitchFamily="34" charset="0"/>
              </a:rPr>
              <a:t>通用传感器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Segoe UI Emoji" panose="020B0502040204020203" pitchFamily="34" charset="0"/>
              </a:rPr>
              <a:t>API</a:t>
            </a:r>
          </a:p>
        </p:txBody>
      </p:sp>
      <p:sp>
        <p:nvSpPr>
          <p:cNvPr id="65" name="文本框 13"/>
          <p:cNvSpPr txBox="1"/>
          <p:nvPr/>
        </p:nvSpPr>
        <p:spPr>
          <a:xfrm>
            <a:off x="1118891" y="5010337"/>
            <a:ext cx="3271826" cy="703148"/>
          </a:xfrm>
          <a:prstGeom prst="rect">
            <a:avLst/>
          </a:prstGeom>
          <a:noFill/>
        </p:spPr>
        <p:txBody>
          <a:bodyPr wrap="square" lIns="92530" tIns="46263" rIns="92530" bIns="46263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API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支持加速度计、陀螺仪、方向传感器和运动传感器，帮助网站实现沉浸式游戏、健身追踪和增强或虚拟现实等体验。</a:t>
            </a:r>
            <a:endParaRPr lang="en-GB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8" name="矩形 3"/>
          <p:cNvSpPr>
            <a:spLocks noChangeArrowheads="1"/>
          </p:cNvSpPr>
          <p:nvPr/>
        </p:nvSpPr>
        <p:spPr bwMode="auto">
          <a:xfrm>
            <a:off x="8038005" y="5475253"/>
            <a:ext cx="2454933" cy="466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6408" tIns="48205" rIns="96408" bIns="48205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Segoe UI Emoji" panose="020B0502040204020203" pitchFamily="34" charset="0"/>
              </a:rPr>
              <a:t>页面生命周期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Segoe UI Emoji" panose="020B0502040204020203" pitchFamily="34" charset="0"/>
              </a:rPr>
              <a:t>API</a:t>
            </a:r>
          </a:p>
        </p:txBody>
      </p:sp>
      <p:sp>
        <p:nvSpPr>
          <p:cNvPr id="79" name="文本框 13"/>
          <p:cNvSpPr txBox="1"/>
          <p:nvPr/>
        </p:nvSpPr>
        <p:spPr>
          <a:xfrm>
            <a:off x="8038005" y="5863339"/>
            <a:ext cx="3308337" cy="1139825"/>
          </a:xfrm>
          <a:prstGeom prst="rect">
            <a:avLst/>
          </a:prstGeom>
          <a:noFill/>
        </p:spPr>
        <p:txBody>
          <a:bodyPr wrap="square" lIns="92530" tIns="46263" rIns="92530" bIns="46263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出于节省内存的考虑，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Chrome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会在浏览器被切换到后台后暂停页面行为，这可能会导致页面发生不可预知的行为。如同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Android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系统对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Activity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的生命周期管理一样，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Chrome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将页面的生命周期暴露出来，供前端开发者更好的控制页面行为。</a:t>
            </a:r>
            <a:endParaRPr lang="en-GB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90" name="任意多边形 89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任意多边形 90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3" name="TextBox 41"/>
            <p:cNvSpPr txBox="1"/>
            <p:nvPr/>
          </p:nvSpPr>
          <p:spPr>
            <a:xfrm>
              <a:off x="1969590" y="301131"/>
              <a:ext cx="394335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新技术分析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谷歌技术动态</a:t>
              </a:r>
            </a:p>
          </p:txBody>
        </p:sp>
        <p:sp>
          <p:nvSpPr>
            <p:cNvPr id="94" name="矩形 93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23638" y="1209555"/>
            <a:ext cx="4597625" cy="461665"/>
          </a:xfrm>
          <a:prstGeom prst="rect">
            <a:avLst/>
          </a:prstGeom>
          <a:gradFill>
            <a:gsLst>
              <a:gs pos="0">
                <a:srgbClr val="008CD7"/>
              </a:gs>
              <a:gs pos="51000">
                <a:srgbClr val="008CD7"/>
              </a:gs>
              <a:gs pos="100000">
                <a:srgbClr val="82B1E5"/>
              </a:gs>
            </a:gsLst>
            <a:lin ang="18900000" scaled="0"/>
          </a:gra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Chrome63-68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重要更新：</a:t>
            </a:r>
          </a:p>
        </p:txBody>
      </p:sp>
      <p:sp>
        <p:nvSpPr>
          <p:cNvPr id="52" name="动作按钮: 上一张 51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45" grpId="0"/>
      <p:bldP spid="46" grpId="0"/>
      <p:bldP spid="50" grpId="0"/>
      <p:bldP spid="51" grpId="0"/>
      <p:bldP spid="64" grpId="0"/>
      <p:bldP spid="65" grpId="0"/>
      <p:bldP spid="78" grpId="0"/>
      <p:bldP spid="79" grpId="0"/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394335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新技术分析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谷歌技术动态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3639" y="1209553"/>
            <a:ext cx="654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重点技术分析</a:t>
            </a:r>
            <a:r>
              <a:rPr lang="en-US" altLang="zh-CN" sz="2000" dirty="0">
                <a:latin typeface="+mn-ea"/>
                <a:ea typeface="+mn-ea"/>
              </a:rPr>
              <a:t>—Chrome</a:t>
            </a:r>
            <a:r>
              <a:rPr lang="zh-CN" altLang="en-US" sz="2000" dirty="0">
                <a:latin typeface="+mn-ea"/>
                <a:ea typeface="+mn-ea"/>
              </a:rPr>
              <a:t>广告监控和过滤技术</a:t>
            </a:r>
          </a:p>
        </p:txBody>
      </p:sp>
      <p:sp>
        <p:nvSpPr>
          <p:cNvPr id="4" name="矩形 3"/>
          <p:cNvSpPr/>
          <p:nvPr/>
        </p:nvSpPr>
        <p:spPr>
          <a:xfrm>
            <a:off x="828257" y="1958394"/>
            <a:ext cx="11113200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lvl="1" indent="447675"/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的广告过滤机制相对比较温和，采用了一种“运营层面上尝试与网站合作、技术实现上用户可恢复” 的方式。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Chrome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定义了一套“广告标准”。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0" lvl="1" indent="447675"/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99770" lvl="1" indent="-34290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广告标准：</a:t>
            </a:r>
          </a:p>
          <a:p>
            <a:pPr marL="361950" lvl="1" indent="447675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“广告标准”是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Coalition for Better Ads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的公共消费者研究的结果 ，一个专注于改善用户在线广告体验的行业组织。对北美和欧洲的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40,000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多名互联网用户参与了调查，通过调查评估出各种广告体验的反感程度。最令人反感的广告体验包括 预展开广告（阻止您查看网页内容的整页广告）和  闪烁的动画广告。</a:t>
            </a:r>
          </a:p>
        </p:txBody>
      </p:sp>
      <p:sp>
        <p:nvSpPr>
          <p:cNvPr id="10" name="动作按钮: 上一张 9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394335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新技术分析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谷歌技术动态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3639" y="1209553"/>
            <a:ext cx="6397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重点技术分析</a:t>
            </a:r>
            <a:r>
              <a:rPr lang="en-US" altLang="zh-CN" sz="2000" dirty="0">
                <a:latin typeface="+mn-ea"/>
                <a:ea typeface="+mn-ea"/>
              </a:rPr>
              <a:t>—Chrome</a:t>
            </a:r>
            <a:r>
              <a:rPr lang="zh-CN" altLang="en-US" sz="2000" dirty="0">
                <a:latin typeface="+mn-ea"/>
                <a:ea typeface="+mn-ea"/>
              </a:rPr>
              <a:t>广告监控和过滤技术</a:t>
            </a:r>
          </a:p>
        </p:txBody>
      </p:sp>
      <p:pic>
        <p:nvPicPr>
          <p:cNvPr id="9" name="图片 8" descr="Coalition for Better Ads_Better Ads Standard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372" y="2536205"/>
            <a:ext cx="9438005" cy="393319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28257" y="1958394"/>
            <a:ext cx="1111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9770" lvl="1" indent="-34290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令人反感的广告类型如下：</a:t>
            </a:r>
          </a:p>
        </p:txBody>
      </p:sp>
      <p:sp>
        <p:nvSpPr>
          <p:cNvPr id="11" name="动作按钮: 上一张 10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394335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新技术分析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谷歌技术动态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3639" y="1209553"/>
            <a:ext cx="6469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重点技术分析</a:t>
            </a:r>
            <a:r>
              <a:rPr lang="en-US" altLang="zh-CN" sz="2000" dirty="0">
                <a:latin typeface="+mn-ea"/>
                <a:ea typeface="+mn-ea"/>
              </a:rPr>
              <a:t>—Chrome</a:t>
            </a:r>
            <a:r>
              <a:rPr lang="zh-CN" altLang="en-US" sz="2000" dirty="0">
                <a:latin typeface="+mn-ea"/>
                <a:ea typeface="+mn-ea"/>
              </a:rPr>
              <a:t>广告监控和过滤技术</a:t>
            </a:r>
          </a:p>
        </p:txBody>
      </p:sp>
      <p:sp>
        <p:nvSpPr>
          <p:cNvPr id="10" name="矩形 9"/>
          <p:cNvSpPr/>
          <p:nvPr/>
        </p:nvSpPr>
        <p:spPr>
          <a:xfrm>
            <a:off x="828257" y="1958394"/>
            <a:ext cx="1111320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9770" lvl="1" indent="-34290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评估违规广告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0" lvl="1" indent="447675"/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0" lvl="1" indent="447675"/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运营团队通过检查网站中的页面样本来评估。根据发现的违规广告次数，将相应网站评估为具有“通过”，“警告”或“失败”状态。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客户端可以通过“广告体验报告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API”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查询网站的评估状态  。网站所有者也可以通过 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搜索控制台中的“广告体验报告”查看更详细的结果，包括具体的违规行为  。网站所有者可以在处理不合规的广告后请求重新审核其网站。</a:t>
            </a:r>
          </a:p>
        </p:txBody>
      </p:sp>
      <p:sp>
        <p:nvSpPr>
          <p:cNvPr id="11" name="动作按钮: 上一张 10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394335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新技术分析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谷歌技术动态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3639" y="1209553"/>
            <a:ext cx="6685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重点技术分析</a:t>
            </a:r>
            <a:r>
              <a:rPr lang="en-US" altLang="zh-CN" sz="2000" dirty="0">
                <a:latin typeface="+mn-ea"/>
                <a:ea typeface="+mn-ea"/>
              </a:rPr>
              <a:t>—Chrome</a:t>
            </a:r>
            <a:r>
              <a:rPr lang="zh-CN" altLang="en-US" sz="2000" dirty="0">
                <a:latin typeface="+mn-ea"/>
                <a:ea typeface="+mn-ea"/>
              </a:rPr>
              <a:t>广告监控和过滤技术</a:t>
            </a:r>
          </a:p>
        </p:txBody>
      </p:sp>
      <p:sp>
        <p:nvSpPr>
          <p:cNvPr id="11" name="矩形 10"/>
          <p:cNvSpPr/>
          <p:nvPr/>
        </p:nvSpPr>
        <p:spPr>
          <a:xfrm>
            <a:off x="828257" y="1958394"/>
            <a:ext cx="11113200" cy="3138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9770" lvl="1" indent="-34290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广告过滤技术实现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0" lvl="1" indent="447675"/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0" lvl="1" indent="447675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当用户访问某个网页时，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的广告过滤器会首先检查该网页是否属于未通过广告标准的网站。如果是会根据已知广告相关的网址格式列表检查网页上的网络请求（例如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或图片的网络请求）。如果匹配，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会阻止该请求，从而阻止广告在该页面上显示。这组模式基于公共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EasyList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过滤规则，并包含与许多广告提供商匹配的模式，包括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自己的广告平台，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AdSense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DoubleClick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361950" lvl="1" indent="447675"/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0" lvl="1" indent="447675"/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会使用上述方法自动屏蔽未通过标准的网站上的广告。当至少有一个网络请求被阻止时，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会向用户显示一条消息，指出已发生广告拦截，以及选择“允许此网站上的广告”以禁用此设置的选项。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用户会在屏幕底部的信息栏中看到消息，并可以点击“详细信息”以查看更多信息并覆盖默认设置。</a:t>
            </a:r>
          </a:p>
        </p:txBody>
      </p:sp>
      <p:sp>
        <p:nvSpPr>
          <p:cNvPr id="10" name="动作按钮: 上一张 9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394335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新技术分析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谷歌技术动态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3639" y="1209553"/>
            <a:ext cx="654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重点技术分析</a:t>
            </a:r>
            <a:r>
              <a:rPr lang="en-US" altLang="zh-CN" sz="2000" dirty="0">
                <a:latin typeface="+mn-ea"/>
                <a:ea typeface="+mn-ea"/>
              </a:rPr>
              <a:t>—Chrome</a:t>
            </a:r>
            <a:r>
              <a:rPr lang="zh-CN" altLang="en-US" sz="2000" dirty="0">
                <a:latin typeface="+mn-ea"/>
                <a:ea typeface="+mn-ea"/>
              </a:rPr>
              <a:t>广告监控和过滤技术</a:t>
            </a:r>
          </a:p>
        </p:txBody>
      </p:sp>
      <p:pic>
        <p:nvPicPr>
          <p:cNvPr id="9" name="图片 8" descr="Untitl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325" y="2009140"/>
            <a:ext cx="5133975" cy="4379595"/>
          </a:xfrm>
          <a:prstGeom prst="rect">
            <a:avLst/>
          </a:prstGeom>
        </p:spPr>
      </p:pic>
      <p:sp>
        <p:nvSpPr>
          <p:cNvPr id="10" name="动作按钮: 上一张 9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394335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新技术分析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谷歌技术动态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12147" y="1169501"/>
            <a:ext cx="2664900" cy="461665"/>
          </a:xfrm>
          <a:prstGeom prst="rect">
            <a:avLst/>
          </a:prstGeom>
          <a:gradFill>
            <a:gsLst>
              <a:gs pos="0">
                <a:srgbClr val="008CD7"/>
              </a:gs>
              <a:gs pos="51000">
                <a:srgbClr val="008CD7"/>
              </a:gs>
              <a:gs pos="100000">
                <a:srgbClr val="82B1E5"/>
              </a:gs>
            </a:gsLst>
            <a:lin ang="18900000" scaled="0"/>
          </a:gradFill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谷歌</a:t>
            </a:r>
            <a:r>
              <a:rPr lang="en-US" altLang="zh-CN" dirty="0"/>
              <a:t>IO</a:t>
            </a:r>
            <a:r>
              <a:rPr lang="zh-CN" altLang="en-US" dirty="0"/>
              <a:t>大会</a:t>
            </a:r>
            <a:endParaRPr lang="en-US" altLang="zh-CN" dirty="0"/>
          </a:p>
        </p:txBody>
      </p:sp>
      <p:sp>
        <p:nvSpPr>
          <p:cNvPr id="10" name="矩形 9"/>
          <p:cNvSpPr/>
          <p:nvPr/>
        </p:nvSpPr>
        <p:spPr>
          <a:xfrm>
            <a:off x="828257" y="3034719"/>
            <a:ext cx="1111320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ServiceWorker</a:t>
            </a:r>
          </a:p>
          <a:p>
            <a:pPr marL="342900" lvl="2" indent="466725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谷歌评价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ServiceWorker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技术是近年来最重要的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改进之一，它将开发人员从有限的网页生命周期中解放出来，在后台拦截网络请求并处理传入事件以使得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应用程序可以脱机工作。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2" indent="466725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目前微软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edge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和苹果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Safari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都已经支持了该技术，谷歌将继续对该技术进行支持和更新。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8000" y="4341525"/>
            <a:ext cx="1111320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PWA</a:t>
            </a:r>
          </a:p>
          <a:p>
            <a:pPr marL="342900" lvl="2" indent="466725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谷歌评价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PWA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取得了巨大的成功。根据谷歌对广告站点的统计，当站点切换为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PWA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后，移动转化率平均提高了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动作按钮: 上一张 14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812125" y="2111405"/>
            <a:ext cx="111132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本年度的谷歌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大会，谷歌对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重要的新技术进行回顾和展望，其中关于内核技术相关如下：</a:t>
            </a:r>
          </a:p>
        </p:txBody>
      </p:sp>
      <p:sp>
        <p:nvSpPr>
          <p:cNvPr id="4" name="矩形 3"/>
          <p:cNvSpPr/>
          <p:nvPr/>
        </p:nvSpPr>
        <p:spPr>
          <a:xfrm>
            <a:off x="872450" y="5624225"/>
            <a:ext cx="1111320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WebAssembly</a:t>
            </a:r>
          </a:p>
          <a:p>
            <a:pPr marL="342900" lvl="2" indent="466725"/>
            <a:r>
              <a:rPr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WebAssembly使网站能够运行用C或C ++等语言编写的高性能</a:t>
            </a:r>
            <a:r>
              <a:rPr 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低级代码，</a:t>
            </a:r>
            <a:r>
              <a:rPr 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可以有效的提高性能，这使得</a:t>
            </a:r>
            <a:r>
              <a:rPr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Web平台上</a:t>
            </a:r>
            <a:r>
              <a:rPr 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可以引入大量已有</a:t>
            </a:r>
            <a:r>
              <a:rPr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内容类</a:t>
            </a:r>
            <a:r>
              <a:rPr 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谷歌会继续推广和支持该技术。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竞品介绍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594067"/>
              </p:ext>
            </p:extLst>
          </p:nvPr>
        </p:nvGraphicFramePr>
        <p:xfrm>
          <a:off x="2180903" y="2427329"/>
          <a:ext cx="7272808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/>
                <a:gridCol w="5904656"/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内容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20180131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UC</a:t>
                      </a:r>
                      <a:r>
                        <a:rPr lang="zh-CN" altLang="en-US" dirty="0" smtClean="0"/>
                        <a:t>全民答题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20180321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UC</a:t>
                      </a:r>
                      <a:r>
                        <a:rPr lang="zh-CN" altLang="en-US" dirty="0" smtClean="0"/>
                        <a:t>小游戏、急速省流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20180412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UC</a:t>
                      </a:r>
                      <a:r>
                        <a:rPr lang="zh-CN" altLang="en-US" dirty="0" smtClean="0"/>
                        <a:t>小游戏闯关挑战瓜分现金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20180529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UC</a:t>
                      </a:r>
                      <a:r>
                        <a:rPr lang="zh-CN" altLang="en-US" dirty="0" smtClean="0"/>
                        <a:t>小游戏的可玩游戏增加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20180607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世界杯赛事，集锦、内容订阅、阿里宝卡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zh-CN" altLang="en-US" dirty="0" smtClean="0"/>
                        <a:t>鱼卡免费领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452711" y="1480474"/>
            <a:ext cx="373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+mn-ea"/>
                <a:ea typeface="+mn-ea"/>
              </a:rPr>
              <a:t>UC</a:t>
            </a:r>
            <a:r>
              <a:rPr lang="zh-CN" altLang="en-US" sz="2000" dirty="0" smtClean="0">
                <a:latin typeface="+mn-ea"/>
                <a:ea typeface="+mn-ea"/>
              </a:rPr>
              <a:t>近两个季度发版情况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577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38"/>
          <p:cNvGrpSpPr/>
          <p:nvPr/>
        </p:nvGrpSpPr>
        <p:grpSpPr bwMode="auto">
          <a:xfrm>
            <a:off x="7515024" y="2488557"/>
            <a:ext cx="1059712" cy="316406"/>
            <a:chOff x="7244862" y="2564012"/>
            <a:chExt cx="1005315" cy="299674"/>
          </a:xfrm>
        </p:grpSpPr>
        <p:cxnSp>
          <p:nvCxnSpPr>
            <p:cNvPr id="103" name="Straight Connector 39"/>
            <p:cNvCxnSpPr/>
            <p:nvPr/>
          </p:nvCxnSpPr>
          <p:spPr>
            <a:xfrm flipV="1">
              <a:off x="7244862" y="2564012"/>
              <a:ext cx="393867" cy="299674"/>
            </a:xfrm>
            <a:prstGeom prst="line">
              <a:avLst/>
            </a:prstGeom>
            <a:ln w="6350">
              <a:solidFill>
                <a:srgbClr val="339966"/>
              </a:solidFill>
              <a:prstDash val="sysDash"/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40"/>
            <p:cNvCxnSpPr/>
            <p:nvPr/>
          </p:nvCxnSpPr>
          <p:spPr>
            <a:xfrm>
              <a:off x="7643494" y="2564012"/>
              <a:ext cx="606683" cy="0"/>
            </a:xfrm>
            <a:prstGeom prst="line">
              <a:avLst/>
            </a:prstGeom>
            <a:ln w="6350">
              <a:solidFill>
                <a:srgbClr val="339966"/>
              </a:solidFill>
              <a:prstDash val="sysDash"/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41"/>
          <p:cNvGrpSpPr/>
          <p:nvPr/>
        </p:nvGrpSpPr>
        <p:grpSpPr bwMode="auto">
          <a:xfrm flipH="1">
            <a:off x="4022831" y="2488557"/>
            <a:ext cx="1059712" cy="316406"/>
            <a:chOff x="7244862" y="2564012"/>
            <a:chExt cx="1005315" cy="299674"/>
          </a:xfrm>
        </p:grpSpPr>
        <p:cxnSp>
          <p:nvCxnSpPr>
            <p:cNvPr id="106" name="Straight Connector 42"/>
            <p:cNvCxnSpPr/>
            <p:nvPr/>
          </p:nvCxnSpPr>
          <p:spPr>
            <a:xfrm flipV="1">
              <a:off x="7244862" y="2564012"/>
              <a:ext cx="393867" cy="299674"/>
            </a:xfrm>
            <a:prstGeom prst="line">
              <a:avLst/>
            </a:prstGeom>
            <a:ln w="6350">
              <a:solidFill>
                <a:srgbClr val="339966"/>
              </a:solidFill>
              <a:prstDash val="sysDash"/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43"/>
            <p:cNvCxnSpPr/>
            <p:nvPr/>
          </p:nvCxnSpPr>
          <p:spPr>
            <a:xfrm>
              <a:off x="7643494" y="2564012"/>
              <a:ext cx="606683" cy="0"/>
            </a:xfrm>
            <a:prstGeom prst="line">
              <a:avLst/>
            </a:prstGeom>
            <a:ln w="6350">
              <a:solidFill>
                <a:srgbClr val="339966"/>
              </a:solidFill>
              <a:prstDash val="sysDash"/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44"/>
          <p:cNvGrpSpPr/>
          <p:nvPr/>
        </p:nvGrpSpPr>
        <p:grpSpPr bwMode="auto">
          <a:xfrm rot="1354404" flipV="1">
            <a:off x="6677969" y="4529296"/>
            <a:ext cx="1059712" cy="316407"/>
            <a:chOff x="7244862" y="2564012"/>
            <a:chExt cx="1005315" cy="299674"/>
          </a:xfrm>
        </p:grpSpPr>
        <p:cxnSp>
          <p:nvCxnSpPr>
            <p:cNvPr id="109" name="Straight Connector 45"/>
            <p:cNvCxnSpPr/>
            <p:nvPr/>
          </p:nvCxnSpPr>
          <p:spPr>
            <a:xfrm flipV="1">
              <a:off x="7242482" y="2566640"/>
              <a:ext cx="393867" cy="299674"/>
            </a:xfrm>
            <a:prstGeom prst="line">
              <a:avLst/>
            </a:prstGeom>
            <a:ln w="6350">
              <a:solidFill>
                <a:srgbClr val="339966"/>
              </a:solidFill>
              <a:prstDash val="sysDash"/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46"/>
            <p:cNvCxnSpPr/>
            <p:nvPr/>
          </p:nvCxnSpPr>
          <p:spPr>
            <a:xfrm>
              <a:off x="7642153" y="2566779"/>
              <a:ext cx="606683" cy="0"/>
            </a:xfrm>
            <a:prstGeom prst="line">
              <a:avLst/>
            </a:prstGeom>
            <a:ln w="6350">
              <a:solidFill>
                <a:srgbClr val="339966"/>
              </a:solidFill>
              <a:prstDash val="sysDash"/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47"/>
          <p:cNvGrpSpPr/>
          <p:nvPr/>
        </p:nvGrpSpPr>
        <p:grpSpPr bwMode="auto">
          <a:xfrm rot="-1354404" flipH="1" flipV="1">
            <a:off x="4879975" y="4529296"/>
            <a:ext cx="1059712" cy="316407"/>
            <a:chOff x="7244862" y="2564012"/>
            <a:chExt cx="1005315" cy="299674"/>
          </a:xfrm>
        </p:grpSpPr>
        <p:cxnSp>
          <p:nvCxnSpPr>
            <p:cNvPr id="112" name="Straight Connector 48"/>
            <p:cNvCxnSpPr/>
            <p:nvPr/>
          </p:nvCxnSpPr>
          <p:spPr>
            <a:xfrm flipV="1">
              <a:off x="7245168" y="2564320"/>
              <a:ext cx="393867" cy="299674"/>
            </a:xfrm>
            <a:prstGeom prst="line">
              <a:avLst/>
            </a:prstGeom>
            <a:ln w="6350">
              <a:solidFill>
                <a:srgbClr val="339966"/>
              </a:solidFill>
              <a:prstDash val="sysDash"/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49"/>
            <p:cNvCxnSpPr/>
            <p:nvPr/>
          </p:nvCxnSpPr>
          <p:spPr>
            <a:xfrm>
              <a:off x="7646305" y="2565069"/>
              <a:ext cx="606683" cy="0"/>
            </a:xfrm>
            <a:prstGeom prst="line">
              <a:avLst/>
            </a:prstGeom>
            <a:ln w="6350">
              <a:solidFill>
                <a:srgbClr val="339966"/>
              </a:solidFill>
              <a:prstDash val="sysDash"/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"/>
          <p:cNvGrpSpPr/>
          <p:nvPr/>
        </p:nvGrpSpPr>
        <p:grpSpPr bwMode="auto">
          <a:xfrm>
            <a:off x="4220377" y="2165454"/>
            <a:ext cx="4155140" cy="4047997"/>
            <a:chOff x="4121518" y="1915221"/>
            <a:chExt cx="3939219" cy="3837413"/>
          </a:xfrm>
        </p:grpSpPr>
        <p:grpSp>
          <p:nvGrpSpPr>
            <p:cNvPr id="115" name="Group 52"/>
            <p:cNvGrpSpPr/>
            <p:nvPr/>
          </p:nvGrpSpPr>
          <p:grpSpPr bwMode="auto">
            <a:xfrm>
              <a:off x="4121518" y="1915221"/>
              <a:ext cx="3939219" cy="3837413"/>
              <a:chOff x="3160707" y="1634350"/>
              <a:chExt cx="2825746" cy="2752719"/>
            </a:xfrm>
          </p:grpSpPr>
          <p:sp>
            <p:nvSpPr>
              <p:cNvPr id="120" name="Freeform 5"/>
              <p:cNvSpPr>
                <a:spLocks noEditPoints="1"/>
              </p:cNvSpPr>
              <p:nvPr/>
            </p:nvSpPr>
            <p:spPr bwMode="auto">
              <a:xfrm>
                <a:off x="3160707" y="1912126"/>
                <a:ext cx="1180620" cy="1243163"/>
              </a:xfrm>
              <a:custGeom>
                <a:avLst/>
                <a:gdLst/>
                <a:ahLst/>
                <a:cxnLst>
                  <a:cxn ang="0">
                    <a:pos x="85" y="294"/>
                  </a:cxn>
                  <a:cxn ang="0">
                    <a:pos x="0" y="330"/>
                  </a:cxn>
                  <a:cxn ang="0">
                    <a:pos x="314" y="0"/>
                  </a:cxn>
                  <a:cxn ang="0">
                    <a:pos x="167" y="327"/>
                  </a:cxn>
                  <a:cxn ang="0">
                    <a:pos x="85" y="294"/>
                  </a:cxn>
                  <a:cxn ang="0">
                    <a:pos x="85" y="294"/>
                  </a:cxn>
                  <a:cxn ang="0">
                    <a:pos x="85" y="294"/>
                  </a:cxn>
                </a:cxnLst>
                <a:rect l="0" t="0" r="r" b="b"/>
                <a:pathLst>
                  <a:path w="314" h="330">
                    <a:moveTo>
                      <a:pt x="85" y="294"/>
                    </a:moveTo>
                    <a:cubicBezTo>
                      <a:pt x="52" y="294"/>
                      <a:pt x="21" y="307"/>
                      <a:pt x="0" y="330"/>
                    </a:cubicBezTo>
                    <a:cubicBezTo>
                      <a:pt x="19" y="162"/>
                      <a:pt x="149" y="27"/>
                      <a:pt x="314" y="0"/>
                    </a:cubicBezTo>
                    <a:cubicBezTo>
                      <a:pt x="176" y="99"/>
                      <a:pt x="167" y="274"/>
                      <a:pt x="167" y="327"/>
                    </a:cubicBezTo>
                    <a:cubicBezTo>
                      <a:pt x="146" y="306"/>
                      <a:pt x="116" y="294"/>
                      <a:pt x="85" y="294"/>
                    </a:cubicBezTo>
                    <a:close/>
                    <a:moveTo>
                      <a:pt x="85" y="294"/>
                    </a:moveTo>
                    <a:cubicBezTo>
                      <a:pt x="85" y="294"/>
                      <a:pt x="85" y="294"/>
                      <a:pt x="85" y="294"/>
                    </a:cubicBezTo>
                  </a:path>
                </a:pathLst>
              </a:custGeom>
              <a:solidFill>
                <a:srgbClr val="008CD7"/>
              </a:solidFill>
              <a:ln w="9525">
                <a:noFill/>
                <a:round/>
              </a:ln>
              <a:effectLst/>
            </p:spPr>
            <p:txBody>
              <a:bodyPr/>
              <a:lstStyle/>
              <a:p>
                <a:pPr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Freeform 6"/>
              <p:cNvSpPr>
                <a:spLocks noEditPoints="1"/>
              </p:cNvSpPr>
              <p:nvPr/>
            </p:nvSpPr>
            <p:spPr bwMode="auto">
              <a:xfrm>
                <a:off x="3885929" y="1916680"/>
                <a:ext cx="636419" cy="1238610"/>
              </a:xfrm>
              <a:custGeom>
                <a:avLst/>
                <a:gdLst/>
                <a:ahLst/>
                <a:cxnLst>
                  <a:cxn ang="0">
                    <a:pos x="84" y="293"/>
                  </a:cxn>
                  <a:cxn ang="0">
                    <a:pos x="1" y="327"/>
                  </a:cxn>
                  <a:cxn ang="0">
                    <a:pos x="169" y="0"/>
                  </a:cxn>
                  <a:cxn ang="0">
                    <a:pos x="169" y="329"/>
                  </a:cxn>
                  <a:cxn ang="0">
                    <a:pos x="84" y="293"/>
                  </a:cxn>
                  <a:cxn ang="0">
                    <a:pos x="84" y="293"/>
                  </a:cxn>
                  <a:cxn ang="0">
                    <a:pos x="84" y="293"/>
                  </a:cxn>
                </a:cxnLst>
                <a:rect l="0" t="0" r="r" b="b"/>
                <a:pathLst>
                  <a:path w="169" h="329">
                    <a:moveTo>
                      <a:pt x="84" y="293"/>
                    </a:moveTo>
                    <a:cubicBezTo>
                      <a:pt x="52" y="293"/>
                      <a:pt x="22" y="306"/>
                      <a:pt x="1" y="327"/>
                    </a:cubicBezTo>
                    <a:cubicBezTo>
                      <a:pt x="0" y="276"/>
                      <a:pt x="8" y="87"/>
                      <a:pt x="169" y="0"/>
                    </a:cubicBezTo>
                    <a:cubicBezTo>
                      <a:pt x="169" y="329"/>
                      <a:pt x="169" y="329"/>
                      <a:pt x="169" y="329"/>
                    </a:cubicBezTo>
                    <a:cubicBezTo>
                      <a:pt x="147" y="306"/>
                      <a:pt x="117" y="293"/>
                      <a:pt x="84" y="293"/>
                    </a:cubicBezTo>
                    <a:close/>
                    <a:moveTo>
                      <a:pt x="84" y="293"/>
                    </a:moveTo>
                    <a:cubicBezTo>
                      <a:pt x="84" y="293"/>
                      <a:pt x="84" y="293"/>
                      <a:pt x="84" y="293"/>
                    </a:cubicBezTo>
                  </a:path>
                </a:pathLst>
              </a:custGeom>
              <a:solidFill>
                <a:srgbClr val="82B1E5"/>
              </a:solidFill>
              <a:ln w="9525">
                <a:noFill/>
                <a:round/>
              </a:ln>
              <a:effectLst/>
            </p:spPr>
            <p:txBody>
              <a:bodyPr/>
              <a:lstStyle/>
              <a:p>
                <a:pPr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Freeform 7"/>
              <p:cNvSpPr>
                <a:spLocks noEditPoints="1"/>
              </p:cNvSpPr>
              <p:nvPr/>
            </p:nvSpPr>
            <p:spPr bwMode="auto">
              <a:xfrm>
                <a:off x="4621397" y="1916680"/>
                <a:ext cx="635281" cy="1238610"/>
              </a:xfrm>
              <a:custGeom>
                <a:avLst/>
                <a:gdLst/>
                <a:ahLst/>
                <a:cxnLst>
                  <a:cxn ang="0">
                    <a:pos x="85" y="293"/>
                  </a:cxn>
                  <a:cxn ang="0">
                    <a:pos x="0" y="329"/>
                  </a:cxn>
                  <a:cxn ang="0">
                    <a:pos x="0" y="0"/>
                  </a:cxn>
                  <a:cxn ang="0">
                    <a:pos x="168" y="327"/>
                  </a:cxn>
                  <a:cxn ang="0">
                    <a:pos x="85" y="293"/>
                  </a:cxn>
                  <a:cxn ang="0">
                    <a:pos x="85" y="293"/>
                  </a:cxn>
                  <a:cxn ang="0">
                    <a:pos x="85" y="293"/>
                  </a:cxn>
                </a:cxnLst>
                <a:rect l="0" t="0" r="r" b="b"/>
                <a:pathLst>
                  <a:path w="169" h="329">
                    <a:moveTo>
                      <a:pt x="85" y="293"/>
                    </a:moveTo>
                    <a:cubicBezTo>
                      <a:pt x="52" y="293"/>
                      <a:pt x="22" y="306"/>
                      <a:pt x="0" y="32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1" y="87"/>
                      <a:pt x="169" y="276"/>
                      <a:pt x="168" y="327"/>
                    </a:cubicBezTo>
                    <a:cubicBezTo>
                      <a:pt x="146" y="306"/>
                      <a:pt x="116" y="293"/>
                      <a:pt x="85" y="293"/>
                    </a:cubicBezTo>
                    <a:close/>
                    <a:moveTo>
                      <a:pt x="85" y="293"/>
                    </a:moveTo>
                    <a:cubicBezTo>
                      <a:pt x="85" y="293"/>
                      <a:pt x="85" y="293"/>
                      <a:pt x="85" y="293"/>
                    </a:cubicBezTo>
                  </a:path>
                </a:pathLst>
              </a:custGeom>
              <a:solidFill>
                <a:srgbClr val="82B1E5"/>
              </a:solidFill>
              <a:ln w="9525">
                <a:noFill/>
                <a:round/>
              </a:ln>
              <a:effectLst/>
            </p:spPr>
            <p:txBody>
              <a:bodyPr/>
              <a:lstStyle/>
              <a:p>
                <a:pPr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Freeform 8"/>
              <p:cNvSpPr>
                <a:spLocks noEditPoints="1"/>
              </p:cNvSpPr>
              <p:nvPr/>
            </p:nvSpPr>
            <p:spPr bwMode="auto">
              <a:xfrm>
                <a:off x="4797864" y="1912126"/>
                <a:ext cx="1188589" cy="1251133"/>
              </a:xfrm>
              <a:custGeom>
                <a:avLst/>
                <a:gdLst/>
                <a:ahLst/>
                <a:cxnLst>
                  <a:cxn ang="0">
                    <a:pos x="229" y="294"/>
                  </a:cxn>
                  <a:cxn ang="0">
                    <a:pos x="147" y="327"/>
                  </a:cxn>
                  <a:cxn ang="0">
                    <a:pos x="0" y="0"/>
                  </a:cxn>
                  <a:cxn ang="0">
                    <a:pos x="316" y="332"/>
                  </a:cxn>
                  <a:cxn ang="0">
                    <a:pos x="229" y="294"/>
                  </a:cxn>
                  <a:cxn ang="0">
                    <a:pos x="229" y="294"/>
                  </a:cxn>
                  <a:cxn ang="0">
                    <a:pos x="229" y="294"/>
                  </a:cxn>
                </a:cxnLst>
                <a:rect l="0" t="0" r="r" b="b"/>
                <a:pathLst>
                  <a:path w="316" h="332">
                    <a:moveTo>
                      <a:pt x="229" y="294"/>
                    </a:moveTo>
                    <a:cubicBezTo>
                      <a:pt x="198" y="294"/>
                      <a:pt x="169" y="306"/>
                      <a:pt x="147" y="327"/>
                    </a:cubicBezTo>
                    <a:cubicBezTo>
                      <a:pt x="148" y="274"/>
                      <a:pt x="138" y="99"/>
                      <a:pt x="0" y="0"/>
                    </a:cubicBezTo>
                    <a:cubicBezTo>
                      <a:pt x="167" y="26"/>
                      <a:pt x="298" y="162"/>
                      <a:pt x="316" y="332"/>
                    </a:cubicBezTo>
                    <a:cubicBezTo>
                      <a:pt x="295" y="308"/>
                      <a:pt x="263" y="294"/>
                      <a:pt x="229" y="294"/>
                    </a:cubicBezTo>
                    <a:close/>
                    <a:moveTo>
                      <a:pt x="229" y="294"/>
                    </a:moveTo>
                    <a:cubicBezTo>
                      <a:pt x="229" y="294"/>
                      <a:pt x="229" y="294"/>
                      <a:pt x="229" y="294"/>
                    </a:cubicBezTo>
                  </a:path>
                </a:pathLst>
              </a:custGeom>
              <a:solidFill>
                <a:srgbClr val="008CD7"/>
              </a:solidFill>
              <a:ln w="9525">
                <a:noFill/>
                <a:round/>
              </a:ln>
              <a:effectLst/>
            </p:spPr>
            <p:txBody>
              <a:bodyPr/>
              <a:lstStyle/>
              <a:p>
                <a:pPr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Freeform 9"/>
              <p:cNvSpPr>
                <a:spLocks noEditPoints="1"/>
              </p:cNvSpPr>
              <p:nvPr/>
            </p:nvSpPr>
            <p:spPr bwMode="auto">
              <a:xfrm>
                <a:off x="4522348" y="3336300"/>
                <a:ext cx="494107" cy="1050769"/>
              </a:xfrm>
              <a:custGeom>
                <a:avLst/>
                <a:gdLst/>
                <a:ahLst/>
                <a:cxnLst>
                  <a:cxn ang="0">
                    <a:pos x="13" y="7"/>
                  </a:cxn>
                  <a:cxn ang="0">
                    <a:pos x="0" y="0"/>
                  </a:cxn>
                  <a:cxn ang="0">
                    <a:pos x="0" y="214"/>
                  </a:cxn>
                  <a:cxn ang="0">
                    <a:pos x="2" y="219"/>
                  </a:cxn>
                  <a:cxn ang="0">
                    <a:pos x="66" y="279"/>
                  </a:cxn>
                  <a:cxn ang="0">
                    <a:pos x="131" y="214"/>
                  </a:cxn>
                  <a:cxn ang="0">
                    <a:pos x="118" y="201"/>
                  </a:cxn>
                  <a:cxn ang="0">
                    <a:pos x="105" y="214"/>
                  </a:cxn>
                  <a:cxn ang="0">
                    <a:pos x="66" y="253"/>
                  </a:cxn>
                  <a:cxn ang="0">
                    <a:pos x="27" y="214"/>
                  </a:cxn>
                  <a:cxn ang="0">
                    <a:pos x="26" y="211"/>
                  </a:cxn>
                  <a:cxn ang="0">
                    <a:pos x="26" y="0"/>
                  </a:cxn>
                  <a:cxn ang="0">
                    <a:pos x="13" y="7"/>
                  </a:cxn>
                  <a:cxn ang="0">
                    <a:pos x="13" y="7"/>
                  </a:cxn>
                  <a:cxn ang="0">
                    <a:pos x="13" y="7"/>
                  </a:cxn>
                </a:cxnLst>
                <a:rect l="0" t="0" r="r" b="b"/>
                <a:pathLst>
                  <a:path w="131" h="279">
                    <a:moveTo>
                      <a:pt x="13" y="7"/>
                    </a:moveTo>
                    <a:cubicBezTo>
                      <a:pt x="8" y="7"/>
                      <a:pt x="3" y="4"/>
                      <a:pt x="0" y="0"/>
                    </a:cubicBezTo>
                    <a:cubicBezTo>
                      <a:pt x="0" y="214"/>
                      <a:pt x="0" y="214"/>
                      <a:pt x="0" y="214"/>
                    </a:cubicBezTo>
                    <a:cubicBezTo>
                      <a:pt x="0" y="216"/>
                      <a:pt x="1" y="218"/>
                      <a:pt x="2" y="219"/>
                    </a:cubicBezTo>
                    <a:cubicBezTo>
                      <a:pt x="4" y="253"/>
                      <a:pt x="32" y="279"/>
                      <a:pt x="66" y="279"/>
                    </a:cubicBezTo>
                    <a:cubicBezTo>
                      <a:pt x="102" y="279"/>
                      <a:pt x="131" y="250"/>
                      <a:pt x="131" y="214"/>
                    </a:cubicBezTo>
                    <a:cubicBezTo>
                      <a:pt x="131" y="207"/>
                      <a:pt x="126" y="201"/>
                      <a:pt x="118" y="201"/>
                    </a:cubicBezTo>
                    <a:cubicBezTo>
                      <a:pt x="111" y="201"/>
                      <a:pt x="105" y="207"/>
                      <a:pt x="105" y="214"/>
                    </a:cubicBezTo>
                    <a:cubicBezTo>
                      <a:pt x="105" y="236"/>
                      <a:pt x="88" y="253"/>
                      <a:pt x="66" y="253"/>
                    </a:cubicBezTo>
                    <a:cubicBezTo>
                      <a:pt x="45" y="253"/>
                      <a:pt x="27" y="236"/>
                      <a:pt x="27" y="214"/>
                    </a:cubicBezTo>
                    <a:cubicBezTo>
                      <a:pt x="27" y="213"/>
                      <a:pt x="27" y="212"/>
                      <a:pt x="26" y="21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4" y="4"/>
                      <a:pt x="19" y="7"/>
                      <a:pt x="13" y="7"/>
                    </a:cubicBezTo>
                    <a:close/>
                    <a:moveTo>
                      <a:pt x="13" y="7"/>
                    </a:moveTo>
                    <a:cubicBezTo>
                      <a:pt x="13" y="7"/>
                      <a:pt x="13" y="7"/>
                      <a:pt x="13" y="7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</a:ln>
              <a:effectLst/>
            </p:spPr>
            <p:txBody>
              <a:bodyPr/>
              <a:lstStyle/>
              <a:p>
                <a:pPr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Freeform 10"/>
              <p:cNvSpPr>
                <a:spLocks noEditPoints="1"/>
              </p:cNvSpPr>
              <p:nvPr/>
            </p:nvSpPr>
            <p:spPr bwMode="auto">
              <a:xfrm>
                <a:off x="4522348" y="1634350"/>
                <a:ext cx="99049" cy="198086"/>
              </a:xfrm>
              <a:custGeom>
                <a:avLst/>
                <a:gdLst/>
                <a:ahLst/>
                <a:cxnLst>
                  <a:cxn ang="0">
                    <a:pos x="26" y="52"/>
                  </a:cxn>
                  <a:cxn ang="0">
                    <a:pos x="26" y="13"/>
                  </a:cxn>
                  <a:cxn ang="0">
                    <a:pos x="13" y="0"/>
                  </a:cxn>
                  <a:cxn ang="0">
                    <a:pos x="0" y="13"/>
                  </a:cxn>
                  <a:cxn ang="0">
                    <a:pos x="0" y="52"/>
                  </a:cxn>
                  <a:cxn ang="0">
                    <a:pos x="0" y="53"/>
                  </a:cxn>
                  <a:cxn ang="0">
                    <a:pos x="26" y="53"/>
                  </a:cxn>
                  <a:cxn ang="0">
                    <a:pos x="26" y="52"/>
                  </a:cxn>
                  <a:cxn ang="0">
                    <a:pos x="26" y="52"/>
                  </a:cxn>
                  <a:cxn ang="0">
                    <a:pos x="26" y="52"/>
                  </a:cxn>
                </a:cxnLst>
                <a:rect l="0" t="0" r="r" b="b"/>
                <a:pathLst>
                  <a:path w="26" h="53">
                    <a:moveTo>
                      <a:pt x="26" y="52"/>
                    </a:move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2"/>
                      <a:pt x="26" y="52"/>
                      <a:pt x="26" y="52"/>
                    </a:cubicBezTo>
                    <a:close/>
                    <a:moveTo>
                      <a:pt x="26" y="52"/>
                    </a:moveTo>
                    <a:cubicBezTo>
                      <a:pt x="26" y="52"/>
                      <a:pt x="26" y="52"/>
                      <a:pt x="26" y="52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txBody>
              <a:bodyPr/>
              <a:lstStyle/>
              <a:p>
                <a:pPr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6" name="Shape 1094"/>
            <p:cNvSpPr/>
            <p:nvPr/>
          </p:nvSpPr>
          <p:spPr bwMode="auto">
            <a:xfrm>
              <a:off x="4568684" y="3131690"/>
              <a:ext cx="376996" cy="269235"/>
            </a:xfrm>
            <a:custGeom>
              <a:avLst/>
              <a:gdLst>
                <a:gd name="T0" fmla="*/ 3289953 w 21600"/>
                <a:gd name="T1" fmla="*/ 1677957 h 21600"/>
                <a:gd name="T2" fmla="*/ 3289953 w 21600"/>
                <a:gd name="T3" fmla="*/ 1677957 h 21600"/>
                <a:gd name="T4" fmla="*/ 3289953 w 21600"/>
                <a:gd name="T5" fmla="*/ 1677957 h 21600"/>
                <a:gd name="T6" fmla="*/ 3289953 w 21600"/>
                <a:gd name="T7" fmla="*/ 1677957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20056" y="17282"/>
                  </a:moveTo>
                  <a:lnTo>
                    <a:pt x="1544" y="17282"/>
                  </a:lnTo>
                  <a:cubicBezTo>
                    <a:pt x="691" y="17282"/>
                    <a:pt x="0" y="18250"/>
                    <a:pt x="0" y="19441"/>
                  </a:cubicBezTo>
                  <a:cubicBezTo>
                    <a:pt x="0" y="20638"/>
                    <a:pt x="691" y="21600"/>
                    <a:pt x="1544" y="21600"/>
                  </a:cubicBezTo>
                  <a:lnTo>
                    <a:pt x="20056" y="21600"/>
                  </a:lnTo>
                  <a:cubicBezTo>
                    <a:pt x="20909" y="21600"/>
                    <a:pt x="21600" y="20638"/>
                    <a:pt x="21600" y="19441"/>
                  </a:cubicBezTo>
                  <a:cubicBezTo>
                    <a:pt x="21600" y="18250"/>
                    <a:pt x="20909" y="17282"/>
                    <a:pt x="20056" y="17282"/>
                  </a:cubicBezTo>
                  <a:close/>
                  <a:moveTo>
                    <a:pt x="1544" y="4321"/>
                  </a:moveTo>
                  <a:lnTo>
                    <a:pt x="20056" y="4321"/>
                  </a:lnTo>
                  <a:cubicBezTo>
                    <a:pt x="20909" y="4321"/>
                    <a:pt x="21600" y="3353"/>
                    <a:pt x="21600" y="2159"/>
                  </a:cubicBezTo>
                  <a:cubicBezTo>
                    <a:pt x="21600" y="965"/>
                    <a:pt x="20909" y="0"/>
                    <a:pt x="20056" y="0"/>
                  </a:cubicBezTo>
                  <a:lnTo>
                    <a:pt x="1544" y="0"/>
                  </a:lnTo>
                  <a:cubicBezTo>
                    <a:pt x="691" y="0"/>
                    <a:pt x="0" y="965"/>
                    <a:pt x="0" y="2159"/>
                  </a:cubicBezTo>
                  <a:cubicBezTo>
                    <a:pt x="0" y="3353"/>
                    <a:pt x="691" y="4321"/>
                    <a:pt x="1544" y="4321"/>
                  </a:cubicBezTo>
                  <a:close/>
                  <a:moveTo>
                    <a:pt x="20056" y="8640"/>
                  </a:moveTo>
                  <a:lnTo>
                    <a:pt x="1544" y="8640"/>
                  </a:lnTo>
                  <a:cubicBezTo>
                    <a:pt x="691" y="8640"/>
                    <a:pt x="0" y="9608"/>
                    <a:pt x="0" y="10799"/>
                  </a:cubicBezTo>
                  <a:cubicBezTo>
                    <a:pt x="0" y="11996"/>
                    <a:pt x="691" y="12958"/>
                    <a:pt x="1544" y="12958"/>
                  </a:cubicBezTo>
                  <a:lnTo>
                    <a:pt x="20056" y="12958"/>
                  </a:lnTo>
                  <a:cubicBezTo>
                    <a:pt x="20909" y="12958"/>
                    <a:pt x="21600" y="11996"/>
                    <a:pt x="21600" y="10799"/>
                  </a:cubicBezTo>
                  <a:cubicBezTo>
                    <a:pt x="21600" y="9608"/>
                    <a:pt x="20909" y="8640"/>
                    <a:pt x="20056" y="86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0179" tIns="40179" rIns="40179" bIns="40179" anchor="ctr"/>
            <a:lstStyle/>
            <a:p>
              <a:endParaRPr lang="zh-CN" altLang="en-US"/>
            </a:p>
          </p:txBody>
        </p:sp>
        <p:sp>
          <p:nvSpPr>
            <p:cNvPr id="117" name="Freeform 62"/>
            <p:cNvSpPr>
              <a:spLocks noEditPoints="1"/>
            </p:cNvSpPr>
            <p:nvPr/>
          </p:nvSpPr>
          <p:spPr bwMode="auto">
            <a:xfrm>
              <a:off x="5477986" y="3065772"/>
              <a:ext cx="320256" cy="360553"/>
            </a:xfrm>
            <a:custGeom>
              <a:avLst/>
              <a:gdLst>
                <a:gd name="T0" fmla="*/ 300480192 w 320"/>
                <a:gd name="T1" fmla="*/ 0 h 360"/>
                <a:gd name="T2" fmla="*/ 256409964 w 320"/>
                <a:gd name="T3" fmla="*/ 0 h 360"/>
                <a:gd name="T4" fmla="*/ 240384154 w 320"/>
                <a:gd name="T5" fmla="*/ 20061770 h 360"/>
                <a:gd name="T6" fmla="*/ 240384154 w 320"/>
                <a:gd name="T7" fmla="*/ 361106849 h 360"/>
                <a:gd name="T8" fmla="*/ 320512205 w 320"/>
                <a:gd name="T9" fmla="*/ 361106849 h 360"/>
                <a:gd name="T10" fmla="*/ 320512205 w 320"/>
                <a:gd name="T11" fmla="*/ 20061770 h 360"/>
                <a:gd name="T12" fmla="*/ 300480192 w 320"/>
                <a:gd name="T13" fmla="*/ 0 h 360"/>
                <a:gd name="T14" fmla="*/ 180288115 w 320"/>
                <a:gd name="T15" fmla="*/ 120368616 h 360"/>
                <a:gd name="T16" fmla="*/ 136217887 w 320"/>
                <a:gd name="T17" fmla="*/ 120368616 h 360"/>
                <a:gd name="T18" fmla="*/ 120192077 w 320"/>
                <a:gd name="T19" fmla="*/ 140430386 h 360"/>
                <a:gd name="T20" fmla="*/ 120192077 w 320"/>
                <a:gd name="T21" fmla="*/ 361106849 h 360"/>
                <a:gd name="T22" fmla="*/ 200320128 w 320"/>
                <a:gd name="T23" fmla="*/ 361106849 h 360"/>
                <a:gd name="T24" fmla="*/ 200320128 w 320"/>
                <a:gd name="T25" fmla="*/ 140430386 h 360"/>
                <a:gd name="T26" fmla="*/ 180288115 w 320"/>
                <a:gd name="T27" fmla="*/ 120368616 h 360"/>
                <a:gd name="T28" fmla="*/ 60096038 w 320"/>
                <a:gd name="T29" fmla="*/ 240738233 h 360"/>
                <a:gd name="T30" fmla="*/ 16025810 w 320"/>
                <a:gd name="T31" fmla="*/ 240738233 h 360"/>
                <a:gd name="T32" fmla="*/ 0 w 320"/>
                <a:gd name="T33" fmla="*/ 260799002 h 360"/>
                <a:gd name="T34" fmla="*/ 0 w 320"/>
                <a:gd name="T35" fmla="*/ 361106849 h 360"/>
                <a:gd name="T36" fmla="*/ 80128051 w 320"/>
                <a:gd name="T37" fmla="*/ 361106849 h 360"/>
                <a:gd name="T38" fmla="*/ 80128051 w 320"/>
                <a:gd name="T39" fmla="*/ 260799002 h 360"/>
                <a:gd name="T40" fmla="*/ 60096038 w 320"/>
                <a:gd name="T41" fmla="*/ 240738233 h 36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20" h="360">
                  <a:moveTo>
                    <a:pt x="300" y="0"/>
                  </a:moveTo>
                  <a:cubicBezTo>
                    <a:pt x="256" y="0"/>
                    <a:pt x="256" y="0"/>
                    <a:pt x="256" y="0"/>
                  </a:cubicBezTo>
                  <a:cubicBezTo>
                    <a:pt x="245" y="0"/>
                    <a:pt x="240" y="9"/>
                    <a:pt x="240" y="20"/>
                  </a:cubicBezTo>
                  <a:cubicBezTo>
                    <a:pt x="240" y="360"/>
                    <a:pt x="240" y="360"/>
                    <a:pt x="240" y="360"/>
                  </a:cubicBezTo>
                  <a:cubicBezTo>
                    <a:pt x="320" y="360"/>
                    <a:pt x="320" y="360"/>
                    <a:pt x="320" y="36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20" y="9"/>
                    <a:pt x="311" y="0"/>
                    <a:pt x="300" y="0"/>
                  </a:cubicBezTo>
                  <a:close/>
                  <a:moveTo>
                    <a:pt x="180" y="120"/>
                  </a:moveTo>
                  <a:cubicBezTo>
                    <a:pt x="136" y="120"/>
                    <a:pt x="136" y="120"/>
                    <a:pt x="136" y="120"/>
                  </a:cubicBezTo>
                  <a:cubicBezTo>
                    <a:pt x="125" y="120"/>
                    <a:pt x="120" y="129"/>
                    <a:pt x="120" y="140"/>
                  </a:cubicBezTo>
                  <a:cubicBezTo>
                    <a:pt x="120" y="360"/>
                    <a:pt x="120" y="360"/>
                    <a:pt x="120" y="360"/>
                  </a:cubicBezTo>
                  <a:cubicBezTo>
                    <a:pt x="200" y="360"/>
                    <a:pt x="200" y="360"/>
                    <a:pt x="200" y="360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29"/>
                    <a:pt x="191" y="120"/>
                    <a:pt x="180" y="120"/>
                  </a:cubicBezTo>
                  <a:close/>
                  <a:moveTo>
                    <a:pt x="60" y="240"/>
                  </a:moveTo>
                  <a:cubicBezTo>
                    <a:pt x="16" y="240"/>
                    <a:pt x="16" y="240"/>
                    <a:pt x="16" y="240"/>
                  </a:cubicBezTo>
                  <a:cubicBezTo>
                    <a:pt x="5" y="240"/>
                    <a:pt x="0" y="249"/>
                    <a:pt x="0" y="26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80" y="360"/>
                    <a:pt x="80" y="360"/>
                    <a:pt x="80" y="360"/>
                  </a:cubicBezTo>
                  <a:cubicBezTo>
                    <a:pt x="80" y="260"/>
                    <a:pt x="80" y="260"/>
                    <a:pt x="80" y="260"/>
                  </a:cubicBezTo>
                  <a:cubicBezTo>
                    <a:pt x="80" y="249"/>
                    <a:pt x="71" y="240"/>
                    <a:pt x="60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" name="Shape 1090"/>
            <p:cNvSpPr/>
            <p:nvPr/>
          </p:nvSpPr>
          <p:spPr bwMode="auto">
            <a:xfrm>
              <a:off x="6331218" y="3128517"/>
              <a:ext cx="396184" cy="336517"/>
            </a:xfrm>
            <a:custGeom>
              <a:avLst/>
              <a:gdLst>
                <a:gd name="T0" fmla="*/ 3633374 w 21600"/>
                <a:gd name="T1" fmla="*/ 2621390 h 21600"/>
                <a:gd name="T2" fmla="*/ 3633374 w 21600"/>
                <a:gd name="T3" fmla="*/ 2621390 h 21600"/>
                <a:gd name="T4" fmla="*/ 3633374 w 21600"/>
                <a:gd name="T5" fmla="*/ 2621390 h 21600"/>
                <a:gd name="T6" fmla="*/ 3633374 w 21600"/>
                <a:gd name="T7" fmla="*/ 2621390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17064" y="14989"/>
                  </a:moveTo>
                  <a:lnTo>
                    <a:pt x="16300" y="14989"/>
                  </a:lnTo>
                  <a:cubicBezTo>
                    <a:pt x="14781" y="14989"/>
                    <a:pt x="13615" y="14098"/>
                    <a:pt x="12532" y="12778"/>
                  </a:cubicBezTo>
                  <a:cubicBezTo>
                    <a:pt x="12422" y="12943"/>
                    <a:pt x="12313" y="13112"/>
                    <a:pt x="12204" y="13283"/>
                  </a:cubicBezTo>
                  <a:cubicBezTo>
                    <a:pt x="11728" y="14021"/>
                    <a:pt x="11216" y="14811"/>
                    <a:pt x="10650" y="15592"/>
                  </a:cubicBezTo>
                  <a:cubicBezTo>
                    <a:pt x="12115" y="17276"/>
                    <a:pt x="13891" y="18547"/>
                    <a:pt x="16300" y="18547"/>
                  </a:cubicBezTo>
                  <a:lnTo>
                    <a:pt x="17064" y="18547"/>
                  </a:lnTo>
                  <a:lnTo>
                    <a:pt x="17064" y="21600"/>
                  </a:lnTo>
                  <a:lnTo>
                    <a:pt x="21600" y="17022"/>
                  </a:lnTo>
                  <a:lnTo>
                    <a:pt x="17064" y="12444"/>
                  </a:lnTo>
                  <a:cubicBezTo>
                    <a:pt x="17064" y="12444"/>
                    <a:pt x="17064" y="14989"/>
                    <a:pt x="17064" y="14989"/>
                  </a:cubicBezTo>
                  <a:close/>
                  <a:moveTo>
                    <a:pt x="5844" y="8840"/>
                  </a:moveTo>
                  <a:cubicBezTo>
                    <a:pt x="6014" y="8580"/>
                    <a:pt x="6185" y="8316"/>
                    <a:pt x="6358" y="8047"/>
                  </a:cubicBezTo>
                  <a:cubicBezTo>
                    <a:pt x="6781" y="7394"/>
                    <a:pt x="7227" y="6705"/>
                    <a:pt x="7709" y="6019"/>
                  </a:cubicBezTo>
                  <a:cubicBezTo>
                    <a:pt x="6284" y="4449"/>
                    <a:pt x="4562" y="3290"/>
                    <a:pt x="2260" y="3290"/>
                  </a:cubicBezTo>
                  <a:lnTo>
                    <a:pt x="0" y="3290"/>
                  </a:lnTo>
                  <a:lnTo>
                    <a:pt x="0" y="6850"/>
                  </a:lnTo>
                  <a:lnTo>
                    <a:pt x="2260" y="6850"/>
                  </a:lnTo>
                  <a:cubicBezTo>
                    <a:pt x="3693" y="6850"/>
                    <a:pt x="4812" y="7643"/>
                    <a:pt x="5844" y="8840"/>
                  </a:cubicBezTo>
                  <a:close/>
                  <a:moveTo>
                    <a:pt x="16300" y="6596"/>
                  </a:moveTo>
                  <a:lnTo>
                    <a:pt x="17064" y="6596"/>
                  </a:lnTo>
                  <a:lnTo>
                    <a:pt x="17064" y="9155"/>
                  </a:lnTo>
                  <a:lnTo>
                    <a:pt x="21600" y="4578"/>
                  </a:lnTo>
                  <a:lnTo>
                    <a:pt x="17064" y="0"/>
                  </a:lnTo>
                  <a:lnTo>
                    <a:pt x="17064" y="3036"/>
                  </a:lnTo>
                  <a:lnTo>
                    <a:pt x="16300" y="3036"/>
                  </a:lnTo>
                  <a:cubicBezTo>
                    <a:pt x="12312" y="3036"/>
                    <a:pt x="10062" y="6516"/>
                    <a:pt x="8077" y="9587"/>
                  </a:cubicBezTo>
                  <a:cubicBezTo>
                    <a:pt x="6293" y="12349"/>
                    <a:pt x="4752" y="14735"/>
                    <a:pt x="2260" y="14735"/>
                  </a:cubicBezTo>
                  <a:lnTo>
                    <a:pt x="0" y="14735"/>
                  </a:lnTo>
                  <a:lnTo>
                    <a:pt x="0" y="18293"/>
                  </a:lnTo>
                  <a:lnTo>
                    <a:pt x="2260" y="18293"/>
                  </a:lnTo>
                  <a:cubicBezTo>
                    <a:pt x="6250" y="18293"/>
                    <a:pt x="8500" y="14814"/>
                    <a:pt x="10485" y="11743"/>
                  </a:cubicBezTo>
                  <a:cubicBezTo>
                    <a:pt x="12269" y="8981"/>
                    <a:pt x="13810" y="6596"/>
                    <a:pt x="16300" y="65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0179" tIns="40179" rIns="40179" bIns="40179" anchor="ctr"/>
            <a:lstStyle/>
            <a:p>
              <a:endParaRPr lang="zh-CN" altLang="en-US"/>
            </a:p>
          </p:txBody>
        </p:sp>
        <p:sp>
          <p:nvSpPr>
            <p:cNvPr id="119" name="Shape 1687"/>
            <p:cNvSpPr/>
            <p:nvPr/>
          </p:nvSpPr>
          <p:spPr bwMode="auto">
            <a:xfrm>
              <a:off x="7266129" y="3116104"/>
              <a:ext cx="361315" cy="361342"/>
            </a:xfrm>
            <a:custGeom>
              <a:avLst/>
              <a:gdLst>
                <a:gd name="T0" fmla="*/ 3021965 w 21600"/>
                <a:gd name="T1" fmla="*/ 3022408 h 21600"/>
                <a:gd name="T2" fmla="*/ 3021965 w 21600"/>
                <a:gd name="T3" fmla="*/ 3022408 h 21600"/>
                <a:gd name="T4" fmla="*/ 3021965 w 21600"/>
                <a:gd name="T5" fmla="*/ 3022408 h 21600"/>
                <a:gd name="T6" fmla="*/ 3021965 w 21600"/>
                <a:gd name="T7" fmla="*/ 3022408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0179" tIns="40179" rIns="40179" bIns="40179" anchor="ctr"/>
            <a:lstStyle/>
            <a:p>
              <a:endParaRPr lang="zh-CN" altLang="en-US"/>
            </a:p>
          </p:txBody>
        </p:sp>
      </p:grpSp>
      <p:sp>
        <p:nvSpPr>
          <p:cNvPr id="126" name="矩形 125"/>
          <p:cNvSpPr>
            <a:spLocks noChangeArrowheads="1"/>
          </p:cNvSpPr>
          <p:nvPr/>
        </p:nvSpPr>
        <p:spPr bwMode="auto">
          <a:xfrm>
            <a:off x="2115530" y="2243643"/>
            <a:ext cx="1508222" cy="46669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6419" tIns="48210" rIns="96419" bIns="4821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Segoe UI Emoji" panose="020B0502040204020203" pitchFamily="34" charset="0"/>
              </a:rPr>
              <a:t>WebAuthn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28" name="矩形 127"/>
          <p:cNvSpPr>
            <a:spLocks noChangeArrowheads="1"/>
          </p:cNvSpPr>
          <p:nvPr/>
        </p:nvSpPr>
        <p:spPr bwMode="auto">
          <a:xfrm>
            <a:off x="9162992" y="2223140"/>
            <a:ext cx="1544450" cy="46669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6419" tIns="48210" rIns="96419" bIns="4821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Segoe UI Emoji" panose="020B0502040204020203" pitchFamily="34" charset="0"/>
              </a:rPr>
              <a:t>弃用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Segoe UI Emoji" panose="020B0502040204020203" pitchFamily="34" charset="0"/>
              </a:rPr>
              <a:t>HPKP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30" name="矩形 129"/>
          <p:cNvSpPr>
            <a:spLocks noChangeArrowheads="1"/>
          </p:cNvSpPr>
          <p:nvPr/>
        </p:nvSpPr>
        <p:spPr bwMode="auto">
          <a:xfrm>
            <a:off x="8247929" y="4775278"/>
            <a:ext cx="801370" cy="464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6419" tIns="48210" rIns="96419" bIns="4821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Segoe UI Emoji" panose="020B0502040204020203" pitchFamily="34" charset="0"/>
              </a:rPr>
              <a:t>其他</a:t>
            </a:r>
          </a:p>
        </p:txBody>
      </p:sp>
      <p:sp>
        <p:nvSpPr>
          <p:cNvPr id="132" name="矩形 131"/>
          <p:cNvSpPr>
            <a:spLocks noChangeArrowheads="1"/>
          </p:cNvSpPr>
          <p:nvPr/>
        </p:nvSpPr>
        <p:spPr bwMode="auto">
          <a:xfrm>
            <a:off x="2450693" y="4839104"/>
            <a:ext cx="2041381" cy="46669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6419" tIns="48210" rIns="96419" bIns="4821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Segoe UI Emoji" panose="020B0502040204020203" pitchFamily="34" charset="0"/>
              </a:rPr>
              <a:t>安全浏览模式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41" name="任意多边形 40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44" name="TextBox 41"/>
            <p:cNvSpPr txBox="1"/>
            <p:nvPr/>
          </p:nvSpPr>
          <p:spPr>
            <a:xfrm>
              <a:off x="1969590" y="301131"/>
              <a:ext cx="394335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新技术分析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谷歌技术动态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812147" y="1169501"/>
            <a:ext cx="1800804" cy="460375"/>
          </a:xfrm>
          <a:prstGeom prst="rect">
            <a:avLst/>
          </a:prstGeom>
          <a:gradFill>
            <a:gsLst>
              <a:gs pos="0">
                <a:srgbClr val="008CD7"/>
              </a:gs>
              <a:gs pos="51000">
                <a:srgbClr val="008CD7"/>
              </a:gs>
              <a:gs pos="100000">
                <a:srgbClr val="82B1E5"/>
              </a:gs>
            </a:gsLst>
            <a:lin ang="18900000" scaled="0"/>
          </a:gradFill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安全相关</a:t>
            </a:r>
            <a:endParaRPr lang="en-US" altLang="zh-CN" dirty="0"/>
          </a:p>
        </p:txBody>
      </p:sp>
      <p:sp>
        <p:nvSpPr>
          <p:cNvPr id="47" name="动作按钮: 上一张 46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28" grpId="0"/>
      <p:bldP spid="130" grpId="0"/>
      <p:bldP spid="132" grpId="0"/>
      <p:bldP spid="46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394335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新技术分析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谷歌技术动态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" name="矩形 9"/>
          <p:cNvSpPr/>
          <p:nvPr/>
        </p:nvSpPr>
        <p:spPr>
          <a:xfrm>
            <a:off x="828257" y="1958394"/>
            <a:ext cx="11113200" cy="3138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lvl="1" indent="447675"/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WebAuthn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标准本质上是个用户凭证管理的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。它允许浏览器通过硬件认证机制授权用户登录网站，不再要求用户提交账号、密码。这些硬件认证机制包括外置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盘、蓝牙、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NFC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芯片，也包括手机、电脑上内置的指纹、面部传感器。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0" lvl="1" indent="447675"/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0" lvl="1" indent="447675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在手机上，当用户用账号、密码登录某网站后，手机上会跳出类似这样的提醒：你希望用你的设备注册该网站吗？用户同意后，通过提供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PIN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码、指纹，将该网站账号与手机进行绑定。接下来，用户在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上登录同一个网站时，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上的浏览器会将许可申请发送到用户此前绑定的手机上，用户选择同意就可以在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网站上登录了。</a:t>
            </a:r>
          </a:p>
          <a:p>
            <a:pPr marL="361950" lvl="1" indent="447675"/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0" lvl="1" indent="447675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这有点像是手机厂商现在在推行的用户认证方式。手机用户可以通过指纹识别、面容识别登录部分网站、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。今年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Chrome67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Firefox60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将支持该标准，微软和苹果也声称会支持该标准。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23639" y="1209553"/>
            <a:ext cx="2797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ea"/>
                <a:ea typeface="+mn-ea"/>
              </a:rPr>
              <a:t>WebAuthn</a:t>
            </a:r>
          </a:p>
        </p:txBody>
      </p:sp>
      <p:sp>
        <p:nvSpPr>
          <p:cNvPr id="11" name="动作按钮: 上一张 10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394335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新技术分析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谷歌技术动态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12147" y="1169501"/>
            <a:ext cx="3096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安全浏览模式</a:t>
            </a:r>
          </a:p>
        </p:txBody>
      </p:sp>
      <p:sp>
        <p:nvSpPr>
          <p:cNvPr id="10" name="矩形 9"/>
          <p:cNvSpPr/>
          <p:nvPr/>
        </p:nvSpPr>
        <p:spPr>
          <a:xfrm>
            <a:off x="828040" y="1958340"/>
            <a:ext cx="567880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lvl="2" indent="447675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Android8.0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开始，谷歌在系统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WebView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上增加了安全浏览模式，它使用与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Chrome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浏览器相同的技术，触发安全浏览时，应用程序将显示警告并收到网络连接错误。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动作按钮: 上一张 12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 descr="2018-03-15_18-13-07_droidshot_iYai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0" y="981710"/>
            <a:ext cx="3225165" cy="572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394335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新技术分析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谷歌技术动态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12147" y="1169501"/>
            <a:ext cx="2808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弃用</a:t>
            </a:r>
            <a:r>
              <a:rPr lang="en-US" altLang="zh-CN" sz="2000" dirty="0">
                <a:latin typeface="+mn-ea"/>
                <a:ea typeface="+mn-ea"/>
              </a:rPr>
              <a:t>HPKP</a:t>
            </a:r>
          </a:p>
        </p:txBody>
      </p:sp>
      <p:sp>
        <p:nvSpPr>
          <p:cNvPr id="10" name="矩形 9"/>
          <p:cNvSpPr/>
          <p:nvPr/>
        </p:nvSpPr>
        <p:spPr>
          <a:xfrm>
            <a:off x="828257" y="1958394"/>
            <a:ext cx="11113200" cy="4799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lvl="2" indent="447675"/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HPKP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网站防止攻击者利用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机构错误签发的证书进行中间人攻击的一种安全机制，旨在预防攻击者入侵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偷发证书、浏览器信任的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签发伪造证书等情况。</a:t>
            </a:r>
          </a:p>
          <a:p>
            <a:pPr marL="361950" lvl="2" indent="447675"/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0" lvl="2" indent="447675"/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HPKP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公钥固定所携带的是中级证书或者根证书的哈希值，并与终端浏览器约定此哈希通常会在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年左右失效。</a:t>
            </a:r>
          </a:p>
          <a:p>
            <a:pPr marL="361950" lvl="2" indent="447675"/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0" lvl="2" indent="447675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参与撰写和制定该标准（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RFC7469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）的谷歌工程师认为，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HPKP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并没有想象中的安全，甚至可以说存在极大的安全隐患。</a:t>
            </a:r>
          </a:p>
          <a:p>
            <a:pPr marL="361950" lvl="2" indent="447675"/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0" lvl="2" indent="447675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因为恶意攻击者可以伪造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HPKP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头进行拒绝访问攻击，并且如果证书发生泄露需要进行吊销也会引发较大问题。因为吊销旧证书后再请求签发新证书只能选择此前固定的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机构，你不能再选择新的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机构为你签发证书。同时，目前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HPKP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技术的普及率非常低，在所有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网站部署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HPKP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的比率仅为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0.09%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，因此谷歌计划在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Chrome69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中删除。</a:t>
            </a:r>
          </a:p>
          <a:p>
            <a:pPr marL="361950" lvl="2" indent="447675"/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0" lvl="2" indent="447675"/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0" lvl="2" indent="447675"/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0" lvl="2" indent="447675"/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动作按钮: 上一张 10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394335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新技术分析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谷歌技术动态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12147" y="1169501"/>
            <a:ext cx="280891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弃用</a:t>
            </a:r>
            <a:r>
              <a:rPr lang="en-US" altLang="zh-CN" sz="2000" dirty="0">
                <a:latin typeface="+mn-ea"/>
                <a:ea typeface="+mn-ea"/>
              </a:rPr>
              <a:t>AppCache</a:t>
            </a:r>
          </a:p>
        </p:txBody>
      </p:sp>
      <p:sp>
        <p:nvSpPr>
          <p:cNvPr id="10" name="矩形 9"/>
          <p:cNvSpPr/>
          <p:nvPr/>
        </p:nvSpPr>
        <p:spPr>
          <a:xfrm>
            <a:off x="828257" y="1958394"/>
            <a:ext cx="1111320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lvl="2" indent="447675"/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AppCache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是一项功能强大的功能，允许对源进行脱机和持久访问。允许在非安全上下文中使用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AppCache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使其成为跨站点脚本攻击的攻击媒介。</a:t>
            </a:r>
          </a:p>
          <a:p>
            <a:pPr marL="361950" lvl="2" indent="447675"/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0" lvl="2" indent="447675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谷歌计划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 69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将被删除。</a:t>
            </a:r>
          </a:p>
          <a:p>
            <a:pPr marL="361950" lvl="2" indent="447675"/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0" lvl="2" indent="447675"/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动作按钮: 上一张 10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97542" y="4023191"/>
            <a:ext cx="280891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  <a:ea typeface="+mn-ea"/>
              </a:rPr>
              <a:t>标记</a:t>
            </a:r>
            <a:r>
              <a:rPr lang="en-US" altLang="zh-CN" sz="2000" dirty="0">
                <a:latin typeface="+mn-ea"/>
                <a:ea typeface="+mn-ea"/>
              </a:rPr>
              <a:t>HTTP</a:t>
            </a:r>
            <a:r>
              <a:rPr lang="zh-CN" altLang="en-US" sz="2000" dirty="0">
                <a:latin typeface="+mn-ea"/>
                <a:ea typeface="+mn-ea"/>
              </a:rPr>
              <a:t>为不安全</a:t>
            </a:r>
          </a:p>
        </p:txBody>
      </p:sp>
      <p:sp>
        <p:nvSpPr>
          <p:cNvPr id="3" name="矩形 2"/>
          <p:cNvSpPr/>
          <p:nvPr/>
        </p:nvSpPr>
        <p:spPr>
          <a:xfrm>
            <a:off x="686652" y="4685084"/>
            <a:ext cx="11113200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lvl="2" indent="447675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据谷歌数据统计，使用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访问的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Top100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站点中有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81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个默认使用了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平台上，超过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68%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的流量已受到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的保护。</a:t>
            </a:r>
          </a:p>
          <a:p>
            <a:pPr marL="361950" lvl="2" indent="447675"/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0" lvl="2" indent="447675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因此，谷歌计划在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 68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将所有的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页面标记为“不安全”，而去掉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的安全标记，以此使更多用户了解到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的不安全性。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" grpId="0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新技术分析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13" name="组合 312"/>
          <p:cNvGrpSpPr>
            <a:grpSpLocks noChangeAspect="1"/>
          </p:cNvGrpSpPr>
          <p:nvPr/>
        </p:nvGrpSpPr>
        <p:grpSpPr>
          <a:xfrm>
            <a:off x="1620002" y="1671424"/>
            <a:ext cx="7949122" cy="5041245"/>
            <a:chOff x="1620000" y="1484648"/>
            <a:chExt cx="8697807" cy="5516053"/>
          </a:xfrm>
        </p:grpSpPr>
        <p:grpSp>
          <p:nvGrpSpPr>
            <p:cNvPr id="308" name="组合 307"/>
            <p:cNvGrpSpPr/>
            <p:nvPr/>
          </p:nvGrpSpPr>
          <p:grpSpPr>
            <a:xfrm>
              <a:off x="3044999" y="1484648"/>
              <a:ext cx="7272808" cy="5372037"/>
              <a:chOff x="3405039" y="1312069"/>
              <a:chExt cx="7272808" cy="5372037"/>
            </a:xfrm>
          </p:grpSpPr>
          <p:sp>
            <p:nvSpPr>
              <p:cNvPr id="183" name="任意多边形 4"/>
              <p:cNvSpPr/>
              <p:nvPr/>
            </p:nvSpPr>
            <p:spPr>
              <a:xfrm rot="10800000">
                <a:off x="3405039" y="1384078"/>
                <a:ext cx="6812864" cy="5249889"/>
              </a:xfrm>
              <a:custGeom>
                <a:avLst/>
                <a:gdLst>
                  <a:gd name="connsiteX0" fmla="*/ 6128642 w 6460402"/>
                  <a:gd name="connsiteY0" fmla="*/ 2544539 h 4978287"/>
                  <a:gd name="connsiteX1" fmla="*/ 6128642 w 6460402"/>
                  <a:gd name="connsiteY1" fmla="*/ 2578165 h 4978287"/>
                  <a:gd name="connsiteX2" fmla="*/ 6205767 w 6460402"/>
                  <a:gd name="connsiteY2" fmla="*/ 2578165 h 4978287"/>
                  <a:gd name="connsiteX3" fmla="*/ 6205767 w 6460402"/>
                  <a:gd name="connsiteY3" fmla="*/ 2544539 h 4978287"/>
                  <a:gd name="connsiteX4" fmla="*/ 6128642 w 6460402"/>
                  <a:gd name="connsiteY4" fmla="*/ 2359082 h 4978287"/>
                  <a:gd name="connsiteX5" fmla="*/ 6128642 w 6460402"/>
                  <a:gd name="connsiteY5" fmla="*/ 2374918 h 4978287"/>
                  <a:gd name="connsiteX6" fmla="*/ 6205767 w 6460402"/>
                  <a:gd name="connsiteY6" fmla="*/ 2374918 h 4978287"/>
                  <a:gd name="connsiteX7" fmla="*/ 6205767 w 6460402"/>
                  <a:gd name="connsiteY7" fmla="*/ 2359082 h 4978287"/>
                  <a:gd name="connsiteX8" fmla="*/ 6128642 w 6460402"/>
                  <a:gd name="connsiteY8" fmla="*/ 2175435 h 4978287"/>
                  <a:gd name="connsiteX9" fmla="*/ 6128642 w 6460402"/>
                  <a:gd name="connsiteY9" fmla="*/ 2189461 h 4978287"/>
                  <a:gd name="connsiteX10" fmla="*/ 6205767 w 6460402"/>
                  <a:gd name="connsiteY10" fmla="*/ 2189461 h 4978287"/>
                  <a:gd name="connsiteX11" fmla="*/ 6205767 w 6460402"/>
                  <a:gd name="connsiteY11" fmla="*/ 2175435 h 4978287"/>
                  <a:gd name="connsiteX12" fmla="*/ 550566 w 6460402"/>
                  <a:gd name="connsiteY12" fmla="*/ 0 h 4978287"/>
                  <a:gd name="connsiteX13" fmla="*/ 1089947 w 6460402"/>
                  <a:gd name="connsiteY13" fmla="*/ 439608 h 4978287"/>
                  <a:gd name="connsiteX14" fmla="*/ 1094328 w 6460402"/>
                  <a:gd name="connsiteY14" fmla="*/ 483067 h 4978287"/>
                  <a:gd name="connsiteX15" fmla="*/ 3355244 w 6460402"/>
                  <a:gd name="connsiteY15" fmla="*/ 483067 h 4978287"/>
                  <a:gd name="connsiteX16" fmla="*/ 3774352 w 6460402"/>
                  <a:gd name="connsiteY16" fmla="*/ 902175 h 4978287"/>
                  <a:gd name="connsiteX17" fmla="*/ 3774352 w 6460402"/>
                  <a:gd name="connsiteY17" fmla="*/ 1433662 h 4978287"/>
                  <a:gd name="connsiteX18" fmla="*/ 3776218 w 6460402"/>
                  <a:gd name="connsiteY18" fmla="*/ 1433662 h 4978287"/>
                  <a:gd name="connsiteX19" fmla="*/ 3776218 w 6460402"/>
                  <a:gd name="connsiteY19" fmla="*/ 1732154 h 4978287"/>
                  <a:gd name="connsiteX20" fmla="*/ 4049878 w 6460402"/>
                  <a:gd name="connsiteY20" fmla="*/ 2005814 h 4978287"/>
                  <a:gd name="connsiteX21" fmla="*/ 5752319 w 6460402"/>
                  <a:gd name="connsiteY21" fmla="*/ 2005814 h 4978287"/>
                  <a:gd name="connsiteX22" fmla="*/ 5752319 w 6460402"/>
                  <a:gd name="connsiteY22" fmla="*/ 1999666 h 4978287"/>
                  <a:gd name="connsiteX23" fmla="*/ 6128642 w 6460402"/>
                  <a:gd name="connsiteY23" fmla="*/ 1999666 h 4978287"/>
                  <a:gd name="connsiteX24" fmla="*/ 6128642 w 6460402"/>
                  <a:gd name="connsiteY24" fmla="*/ 2005814 h 4978287"/>
                  <a:gd name="connsiteX25" fmla="*/ 6205767 w 6460402"/>
                  <a:gd name="connsiteY25" fmla="*/ 2005814 h 4978287"/>
                  <a:gd name="connsiteX26" fmla="*/ 6205767 w 6460402"/>
                  <a:gd name="connsiteY26" fmla="*/ 2005162 h 4978287"/>
                  <a:gd name="connsiteX27" fmla="*/ 6460402 w 6460402"/>
                  <a:gd name="connsiteY27" fmla="*/ 2005162 h 4978287"/>
                  <a:gd name="connsiteX28" fmla="*/ 6460402 w 6460402"/>
                  <a:gd name="connsiteY28" fmla="*/ 2740090 h 4978287"/>
                  <a:gd name="connsiteX29" fmla="*/ 6227992 w 6460402"/>
                  <a:gd name="connsiteY29" fmla="*/ 2740090 h 4978287"/>
                  <a:gd name="connsiteX30" fmla="*/ 4948699 w 6460402"/>
                  <a:gd name="connsiteY30" fmla="*/ 2747786 h 4978287"/>
                  <a:gd name="connsiteX31" fmla="*/ 4699917 w 6460402"/>
                  <a:gd name="connsiteY31" fmla="*/ 3021446 h 4978287"/>
                  <a:gd name="connsiteX32" fmla="*/ 4699917 w 6460402"/>
                  <a:gd name="connsiteY32" fmla="*/ 3886050 h 4978287"/>
                  <a:gd name="connsiteX33" fmla="*/ 4722636 w 6460402"/>
                  <a:gd name="connsiteY33" fmla="*/ 3888341 h 4978287"/>
                  <a:gd name="connsiteX34" fmla="*/ 5162244 w 6460402"/>
                  <a:gd name="connsiteY34" fmla="*/ 4427721 h 4978287"/>
                  <a:gd name="connsiteX35" fmla="*/ 4611678 w 6460402"/>
                  <a:gd name="connsiteY35" fmla="*/ 4978287 h 4978287"/>
                  <a:gd name="connsiteX36" fmla="*/ 4061112 w 6460402"/>
                  <a:gd name="connsiteY36" fmla="*/ 4427721 h 4978287"/>
                  <a:gd name="connsiteX37" fmla="*/ 4500720 w 6460402"/>
                  <a:gd name="connsiteY37" fmla="*/ 3888341 h 4978287"/>
                  <a:gd name="connsiteX38" fmla="*/ 4525038 w 6460402"/>
                  <a:gd name="connsiteY38" fmla="*/ 3885889 h 4978287"/>
                  <a:gd name="connsiteX39" fmla="*/ 4525038 w 6460402"/>
                  <a:gd name="connsiteY39" fmla="*/ 2997273 h 4978287"/>
                  <a:gd name="connsiteX40" fmla="*/ 4906045 w 6460402"/>
                  <a:gd name="connsiteY40" fmla="*/ 2578165 h 4978287"/>
                  <a:gd name="connsiteX41" fmla="*/ 5752319 w 6460402"/>
                  <a:gd name="connsiteY41" fmla="*/ 2578165 h 4978287"/>
                  <a:gd name="connsiteX42" fmla="*/ 5752319 w 6460402"/>
                  <a:gd name="connsiteY42" fmla="*/ 2544539 h 4978287"/>
                  <a:gd name="connsiteX43" fmla="*/ 4621379 w 6460402"/>
                  <a:gd name="connsiteY43" fmla="*/ 2544539 h 4978287"/>
                  <a:gd name="connsiteX44" fmla="*/ 4347719 w 6460402"/>
                  <a:gd name="connsiteY44" fmla="*/ 2818199 h 4978287"/>
                  <a:gd name="connsiteX45" fmla="*/ 4347719 w 6460402"/>
                  <a:gd name="connsiteY45" fmla="*/ 3200314 h 4978287"/>
                  <a:gd name="connsiteX46" fmla="*/ 4345853 w 6460402"/>
                  <a:gd name="connsiteY46" fmla="*/ 3200314 h 4978287"/>
                  <a:gd name="connsiteX47" fmla="*/ 4345853 w 6460402"/>
                  <a:gd name="connsiteY47" fmla="*/ 3217647 h 4978287"/>
                  <a:gd name="connsiteX48" fmla="*/ 3926745 w 6460402"/>
                  <a:gd name="connsiteY48" fmla="*/ 3636755 h 4978287"/>
                  <a:gd name="connsiteX49" fmla="*/ 1502623 w 6460402"/>
                  <a:gd name="connsiteY49" fmla="*/ 3636755 h 4978287"/>
                  <a:gd name="connsiteX50" fmla="*/ 1500080 w 6460402"/>
                  <a:gd name="connsiteY50" fmla="*/ 3661988 h 4978287"/>
                  <a:gd name="connsiteX51" fmla="*/ 960699 w 6460402"/>
                  <a:gd name="connsiteY51" fmla="*/ 4101596 h 4978287"/>
                  <a:gd name="connsiteX52" fmla="*/ 410133 w 6460402"/>
                  <a:gd name="connsiteY52" fmla="*/ 3551030 h 4978287"/>
                  <a:gd name="connsiteX53" fmla="*/ 960699 w 6460402"/>
                  <a:gd name="connsiteY53" fmla="*/ 3000464 h 4978287"/>
                  <a:gd name="connsiteX54" fmla="*/ 1500080 w 6460402"/>
                  <a:gd name="connsiteY54" fmla="*/ 3440072 h 4978287"/>
                  <a:gd name="connsiteX55" fmla="*/ 1502808 w 6460402"/>
                  <a:gd name="connsiteY55" fmla="*/ 3467134 h 4978287"/>
                  <a:gd name="connsiteX56" fmla="*/ 3879826 w 6460402"/>
                  <a:gd name="connsiteY56" fmla="*/ 3467134 h 4978287"/>
                  <a:gd name="connsiteX57" fmla="*/ 4153486 w 6460402"/>
                  <a:gd name="connsiteY57" fmla="*/ 3193474 h 4978287"/>
                  <a:gd name="connsiteX58" fmla="*/ 4153486 w 6460402"/>
                  <a:gd name="connsiteY58" fmla="*/ 2935531 h 4978287"/>
                  <a:gd name="connsiteX59" fmla="*/ 4155352 w 6460402"/>
                  <a:gd name="connsiteY59" fmla="*/ 2935531 h 4978287"/>
                  <a:gd name="connsiteX60" fmla="*/ 4155352 w 6460402"/>
                  <a:gd name="connsiteY60" fmla="*/ 2794026 h 4978287"/>
                  <a:gd name="connsiteX61" fmla="*/ 4574460 w 6460402"/>
                  <a:gd name="connsiteY61" fmla="*/ 2374918 h 4978287"/>
                  <a:gd name="connsiteX62" fmla="*/ 5752319 w 6460402"/>
                  <a:gd name="connsiteY62" fmla="*/ 2374918 h 4978287"/>
                  <a:gd name="connsiteX63" fmla="*/ 5752319 w 6460402"/>
                  <a:gd name="connsiteY63" fmla="*/ 2359082 h 4978287"/>
                  <a:gd name="connsiteX64" fmla="*/ 2802547 w 6460402"/>
                  <a:gd name="connsiteY64" fmla="*/ 2359082 h 4978287"/>
                  <a:gd name="connsiteX65" fmla="*/ 2799911 w 6460402"/>
                  <a:gd name="connsiteY65" fmla="*/ 2385229 h 4978287"/>
                  <a:gd name="connsiteX66" fmla="*/ 2260530 w 6460402"/>
                  <a:gd name="connsiteY66" fmla="*/ 2824837 h 4978287"/>
                  <a:gd name="connsiteX67" fmla="*/ 1709964 w 6460402"/>
                  <a:gd name="connsiteY67" fmla="*/ 2274271 h 4978287"/>
                  <a:gd name="connsiteX68" fmla="*/ 2260530 w 6460402"/>
                  <a:gd name="connsiteY68" fmla="*/ 1723705 h 4978287"/>
                  <a:gd name="connsiteX69" fmla="*/ 2799911 w 6460402"/>
                  <a:gd name="connsiteY69" fmla="*/ 2163313 h 4978287"/>
                  <a:gd name="connsiteX70" fmla="*/ 2802547 w 6460402"/>
                  <a:gd name="connsiteY70" fmla="*/ 2189461 h 4978287"/>
                  <a:gd name="connsiteX71" fmla="*/ 5752319 w 6460402"/>
                  <a:gd name="connsiteY71" fmla="*/ 2189461 h 4978287"/>
                  <a:gd name="connsiteX72" fmla="*/ 5752319 w 6460402"/>
                  <a:gd name="connsiteY72" fmla="*/ 2175435 h 4978287"/>
                  <a:gd name="connsiteX73" fmla="*/ 4002959 w 6460402"/>
                  <a:gd name="connsiteY73" fmla="*/ 2175435 h 4978287"/>
                  <a:gd name="connsiteX74" fmla="*/ 3583851 w 6460402"/>
                  <a:gd name="connsiteY74" fmla="*/ 1756327 h 4978287"/>
                  <a:gd name="connsiteX75" fmla="*/ 3583851 w 6460402"/>
                  <a:gd name="connsiteY75" fmla="*/ 1605112 h 4978287"/>
                  <a:gd name="connsiteX76" fmla="*/ 3581985 w 6460402"/>
                  <a:gd name="connsiteY76" fmla="*/ 1605112 h 4978287"/>
                  <a:gd name="connsiteX77" fmla="*/ 3581985 w 6460402"/>
                  <a:gd name="connsiteY77" fmla="*/ 926348 h 4978287"/>
                  <a:gd name="connsiteX78" fmla="*/ 3308325 w 6460402"/>
                  <a:gd name="connsiteY78" fmla="*/ 652688 h 4978287"/>
                  <a:gd name="connsiteX79" fmla="*/ 1090838 w 6460402"/>
                  <a:gd name="connsiteY79" fmla="*/ 652688 h 4978287"/>
                  <a:gd name="connsiteX80" fmla="*/ 1089947 w 6460402"/>
                  <a:gd name="connsiteY80" fmla="*/ 661524 h 4978287"/>
                  <a:gd name="connsiteX81" fmla="*/ 550566 w 6460402"/>
                  <a:gd name="connsiteY81" fmla="*/ 1101132 h 4978287"/>
                  <a:gd name="connsiteX82" fmla="*/ 0 w 6460402"/>
                  <a:gd name="connsiteY82" fmla="*/ 550566 h 4978287"/>
                  <a:gd name="connsiteX83" fmla="*/ 550566 w 6460402"/>
                  <a:gd name="connsiteY83" fmla="*/ 0 h 4978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6460402" h="4978287">
                    <a:moveTo>
                      <a:pt x="6128642" y="2544539"/>
                    </a:moveTo>
                    <a:lnTo>
                      <a:pt x="6128642" y="2578165"/>
                    </a:lnTo>
                    <a:lnTo>
                      <a:pt x="6205767" y="2578165"/>
                    </a:lnTo>
                    <a:lnTo>
                      <a:pt x="6205767" y="2544539"/>
                    </a:lnTo>
                    <a:close/>
                    <a:moveTo>
                      <a:pt x="6128642" y="2359082"/>
                    </a:moveTo>
                    <a:lnTo>
                      <a:pt x="6128642" y="2374918"/>
                    </a:lnTo>
                    <a:lnTo>
                      <a:pt x="6205767" y="2374918"/>
                    </a:lnTo>
                    <a:lnTo>
                      <a:pt x="6205767" y="2359082"/>
                    </a:lnTo>
                    <a:close/>
                    <a:moveTo>
                      <a:pt x="6128642" y="2175435"/>
                    </a:moveTo>
                    <a:lnTo>
                      <a:pt x="6128642" y="2189461"/>
                    </a:lnTo>
                    <a:lnTo>
                      <a:pt x="6205767" y="2189461"/>
                    </a:lnTo>
                    <a:lnTo>
                      <a:pt x="6205767" y="2175435"/>
                    </a:lnTo>
                    <a:close/>
                    <a:moveTo>
                      <a:pt x="550566" y="0"/>
                    </a:moveTo>
                    <a:cubicBezTo>
                      <a:pt x="816627" y="0"/>
                      <a:pt x="1038609" y="188724"/>
                      <a:pt x="1089947" y="439608"/>
                    </a:cubicBezTo>
                    <a:lnTo>
                      <a:pt x="1094328" y="483067"/>
                    </a:lnTo>
                    <a:lnTo>
                      <a:pt x="3355244" y="483067"/>
                    </a:lnTo>
                    <a:cubicBezTo>
                      <a:pt x="3586711" y="483067"/>
                      <a:pt x="3774352" y="670708"/>
                      <a:pt x="3774352" y="902175"/>
                    </a:cubicBezTo>
                    <a:lnTo>
                      <a:pt x="3774352" y="1433662"/>
                    </a:lnTo>
                    <a:lnTo>
                      <a:pt x="3776218" y="1433662"/>
                    </a:lnTo>
                    <a:lnTo>
                      <a:pt x="3776218" y="1732154"/>
                    </a:lnTo>
                    <a:cubicBezTo>
                      <a:pt x="3776218" y="1883292"/>
                      <a:pt x="3898740" y="2005814"/>
                      <a:pt x="4049878" y="2005814"/>
                    </a:cubicBezTo>
                    <a:lnTo>
                      <a:pt x="5752319" y="2005814"/>
                    </a:lnTo>
                    <a:lnTo>
                      <a:pt x="5752319" y="1999666"/>
                    </a:lnTo>
                    <a:lnTo>
                      <a:pt x="6128642" y="1999666"/>
                    </a:lnTo>
                    <a:lnTo>
                      <a:pt x="6128642" y="2005814"/>
                    </a:lnTo>
                    <a:lnTo>
                      <a:pt x="6205767" y="2005814"/>
                    </a:lnTo>
                    <a:lnTo>
                      <a:pt x="6205767" y="2005162"/>
                    </a:lnTo>
                    <a:lnTo>
                      <a:pt x="6460402" y="2005162"/>
                    </a:lnTo>
                    <a:lnTo>
                      <a:pt x="6460402" y="2740090"/>
                    </a:lnTo>
                    <a:lnTo>
                      <a:pt x="6227992" y="2740090"/>
                    </a:lnTo>
                    <a:lnTo>
                      <a:pt x="4948699" y="2747786"/>
                    </a:lnTo>
                    <a:cubicBezTo>
                      <a:pt x="4811301" y="2747786"/>
                      <a:pt x="4699917" y="2870308"/>
                      <a:pt x="4699917" y="3021446"/>
                    </a:cubicBezTo>
                    <a:lnTo>
                      <a:pt x="4699917" y="3886050"/>
                    </a:lnTo>
                    <a:lnTo>
                      <a:pt x="4722636" y="3888341"/>
                    </a:lnTo>
                    <a:cubicBezTo>
                      <a:pt x="4973520" y="3939679"/>
                      <a:pt x="5162244" y="4161661"/>
                      <a:pt x="5162244" y="4427721"/>
                    </a:cubicBezTo>
                    <a:cubicBezTo>
                      <a:pt x="5162244" y="4731790"/>
                      <a:pt x="4915747" y="4978287"/>
                      <a:pt x="4611678" y="4978287"/>
                    </a:cubicBezTo>
                    <a:cubicBezTo>
                      <a:pt x="4307609" y="4978287"/>
                      <a:pt x="4061112" y="4731790"/>
                      <a:pt x="4061112" y="4427721"/>
                    </a:cubicBezTo>
                    <a:cubicBezTo>
                      <a:pt x="4061112" y="4161661"/>
                      <a:pt x="4249837" y="3939679"/>
                      <a:pt x="4500720" y="3888341"/>
                    </a:cubicBezTo>
                    <a:lnTo>
                      <a:pt x="4525038" y="3885889"/>
                    </a:lnTo>
                    <a:lnTo>
                      <a:pt x="4525038" y="2997273"/>
                    </a:lnTo>
                    <a:cubicBezTo>
                      <a:pt x="4525038" y="2765806"/>
                      <a:pt x="4695621" y="2578165"/>
                      <a:pt x="4906045" y="2578165"/>
                    </a:cubicBezTo>
                    <a:lnTo>
                      <a:pt x="5752319" y="2578165"/>
                    </a:lnTo>
                    <a:lnTo>
                      <a:pt x="5752319" y="2544539"/>
                    </a:lnTo>
                    <a:lnTo>
                      <a:pt x="4621379" y="2544539"/>
                    </a:lnTo>
                    <a:cubicBezTo>
                      <a:pt x="4470241" y="2544539"/>
                      <a:pt x="4347719" y="2667061"/>
                      <a:pt x="4347719" y="2818199"/>
                    </a:cubicBezTo>
                    <a:lnTo>
                      <a:pt x="4347719" y="3200314"/>
                    </a:lnTo>
                    <a:lnTo>
                      <a:pt x="4345853" y="3200314"/>
                    </a:lnTo>
                    <a:lnTo>
                      <a:pt x="4345853" y="3217647"/>
                    </a:lnTo>
                    <a:cubicBezTo>
                      <a:pt x="4345853" y="3449114"/>
                      <a:pt x="4158212" y="3636755"/>
                      <a:pt x="3926745" y="3636755"/>
                    </a:cubicBezTo>
                    <a:lnTo>
                      <a:pt x="1502623" y="3636755"/>
                    </a:lnTo>
                    <a:lnTo>
                      <a:pt x="1500080" y="3661988"/>
                    </a:lnTo>
                    <a:cubicBezTo>
                      <a:pt x="1448742" y="3912872"/>
                      <a:pt x="1226760" y="4101596"/>
                      <a:pt x="960699" y="4101596"/>
                    </a:cubicBezTo>
                    <a:cubicBezTo>
                      <a:pt x="656630" y="4101596"/>
                      <a:pt x="410133" y="3855099"/>
                      <a:pt x="410133" y="3551030"/>
                    </a:cubicBezTo>
                    <a:cubicBezTo>
                      <a:pt x="410133" y="3246961"/>
                      <a:pt x="656630" y="3000464"/>
                      <a:pt x="960699" y="3000464"/>
                    </a:cubicBezTo>
                    <a:cubicBezTo>
                      <a:pt x="1226760" y="3000464"/>
                      <a:pt x="1448742" y="3189188"/>
                      <a:pt x="1500080" y="3440072"/>
                    </a:cubicBezTo>
                    <a:lnTo>
                      <a:pt x="1502808" y="3467134"/>
                    </a:lnTo>
                    <a:lnTo>
                      <a:pt x="3879826" y="3467134"/>
                    </a:lnTo>
                    <a:cubicBezTo>
                      <a:pt x="4030964" y="3467134"/>
                      <a:pt x="4153486" y="3344612"/>
                      <a:pt x="4153486" y="3193474"/>
                    </a:cubicBezTo>
                    <a:lnTo>
                      <a:pt x="4153486" y="2935531"/>
                    </a:lnTo>
                    <a:lnTo>
                      <a:pt x="4155352" y="2935531"/>
                    </a:lnTo>
                    <a:lnTo>
                      <a:pt x="4155352" y="2794026"/>
                    </a:lnTo>
                    <a:cubicBezTo>
                      <a:pt x="4155352" y="2562559"/>
                      <a:pt x="4342993" y="2374918"/>
                      <a:pt x="4574460" y="2374918"/>
                    </a:cubicBezTo>
                    <a:lnTo>
                      <a:pt x="5752319" y="2374918"/>
                    </a:lnTo>
                    <a:lnTo>
                      <a:pt x="5752319" y="2359082"/>
                    </a:lnTo>
                    <a:lnTo>
                      <a:pt x="2802547" y="2359082"/>
                    </a:lnTo>
                    <a:lnTo>
                      <a:pt x="2799911" y="2385229"/>
                    </a:lnTo>
                    <a:cubicBezTo>
                      <a:pt x="2748573" y="2636113"/>
                      <a:pt x="2526591" y="2824837"/>
                      <a:pt x="2260530" y="2824837"/>
                    </a:cubicBezTo>
                    <a:cubicBezTo>
                      <a:pt x="1956461" y="2824837"/>
                      <a:pt x="1709964" y="2578340"/>
                      <a:pt x="1709964" y="2274271"/>
                    </a:cubicBezTo>
                    <a:cubicBezTo>
                      <a:pt x="1709964" y="1970202"/>
                      <a:pt x="1956461" y="1723705"/>
                      <a:pt x="2260530" y="1723705"/>
                    </a:cubicBezTo>
                    <a:cubicBezTo>
                      <a:pt x="2526591" y="1723705"/>
                      <a:pt x="2748573" y="1912429"/>
                      <a:pt x="2799911" y="2163313"/>
                    </a:cubicBezTo>
                    <a:lnTo>
                      <a:pt x="2802547" y="2189461"/>
                    </a:lnTo>
                    <a:lnTo>
                      <a:pt x="5752319" y="2189461"/>
                    </a:lnTo>
                    <a:lnTo>
                      <a:pt x="5752319" y="2175435"/>
                    </a:lnTo>
                    <a:lnTo>
                      <a:pt x="4002959" y="2175435"/>
                    </a:lnTo>
                    <a:cubicBezTo>
                      <a:pt x="3771492" y="2175435"/>
                      <a:pt x="3583851" y="1987794"/>
                      <a:pt x="3583851" y="1756327"/>
                    </a:cubicBezTo>
                    <a:lnTo>
                      <a:pt x="3583851" y="1605112"/>
                    </a:lnTo>
                    <a:lnTo>
                      <a:pt x="3581985" y="1605112"/>
                    </a:lnTo>
                    <a:lnTo>
                      <a:pt x="3581985" y="926348"/>
                    </a:lnTo>
                    <a:cubicBezTo>
                      <a:pt x="3581985" y="775210"/>
                      <a:pt x="3459463" y="652688"/>
                      <a:pt x="3308325" y="652688"/>
                    </a:cubicBezTo>
                    <a:lnTo>
                      <a:pt x="1090838" y="652688"/>
                    </a:lnTo>
                    <a:lnTo>
                      <a:pt x="1089947" y="661524"/>
                    </a:lnTo>
                    <a:cubicBezTo>
                      <a:pt x="1038609" y="912408"/>
                      <a:pt x="816627" y="1101132"/>
                      <a:pt x="550566" y="1101132"/>
                    </a:cubicBezTo>
                    <a:cubicBezTo>
                      <a:pt x="246497" y="1101132"/>
                      <a:pt x="0" y="854635"/>
                      <a:pt x="0" y="550566"/>
                    </a:cubicBezTo>
                    <a:cubicBezTo>
                      <a:pt x="0" y="246497"/>
                      <a:pt x="246497" y="0"/>
                      <a:pt x="55056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</a:ln>
              <a:effectLst>
                <a:outerShdw blurRad="152400" dist="1016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84" name="组合 183"/>
              <p:cNvGrpSpPr/>
              <p:nvPr/>
            </p:nvGrpSpPr>
            <p:grpSpPr>
              <a:xfrm>
                <a:off x="4053111" y="3754809"/>
                <a:ext cx="115460" cy="785028"/>
                <a:chOff x="7917305" y="1679687"/>
                <a:chExt cx="213360" cy="853440"/>
              </a:xfrm>
              <a:solidFill>
                <a:srgbClr val="008CD7"/>
              </a:solidFill>
            </p:grpSpPr>
            <p:sp>
              <p:nvSpPr>
                <p:cNvPr id="185" name="矩形 184"/>
                <p:cNvSpPr/>
                <p:nvPr/>
              </p:nvSpPr>
              <p:spPr>
                <a:xfrm>
                  <a:off x="7917305" y="1679687"/>
                  <a:ext cx="213360" cy="2133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矩形 185"/>
                <p:cNvSpPr/>
                <p:nvPr/>
              </p:nvSpPr>
              <p:spPr>
                <a:xfrm>
                  <a:off x="7917305" y="1893047"/>
                  <a:ext cx="213360" cy="2133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矩形 186"/>
                <p:cNvSpPr/>
                <p:nvPr/>
              </p:nvSpPr>
              <p:spPr>
                <a:xfrm>
                  <a:off x="7917305" y="2106407"/>
                  <a:ext cx="213360" cy="2133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矩形 187"/>
                <p:cNvSpPr/>
                <p:nvPr/>
              </p:nvSpPr>
              <p:spPr>
                <a:xfrm>
                  <a:off x="7917305" y="2319767"/>
                  <a:ext cx="213360" cy="2133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89" name="组合 188"/>
              <p:cNvGrpSpPr/>
              <p:nvPr/>
            </p:nvGrpSpPr>
            <p:grpSpPr>
              <a:xfrm rot="5400000" flipH="1">
                <a:off x="7784418" y="3765025"/>
                <a:ext cx="1267581" cy="970181"/>
                <a:chOff x="911201" y="1622002"/>
                <a:chExt cx="2283025" cy="1747386"/>
              </a:xfrm>
              <a:solidFill>
                <a:srgbClr val="008CD7"/>
              </a:solidFill>
            </p:grpSpPr>
            <p:sp>
              <p:nvSpPr>
                <p:cNvPr id="190" name="矩形 189"/>
                <p:cNvSpPr/>
                <p:nvPr/>
              </p:nvSpPr>
              <p:spPr>
                <a:xfrm>
                  <a:off x="2026099" y="1679379"/>
                  <a:ext cx="60759" cy="48962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任意多边形 12"/>
                <p:cNvSpPr/>
                <p:nvPr/>
              </p:nvSpPr>
              <p:spPr>
                <a:xfrm rot="-2700000" flipV="1">
                  <a:off x="1283460" y="1824478"/>
                  <a:ext cx="1547880" cy="1544910"/>
                </a:xfrm>
                <a:custGeom>
                  <a:avLst/>
                  <a:gdLst>
                    <a:gd name="connsiteX0" fmla="*/ 871669 w 901730"/>
                    <a:gd name="connsiteY0" fmla="*/ 0 h 900000"/>
                    <a:gd name="connsiteX1" fmla="*/ 901730 w 901730"/>
                    <a:gd name="connsiteY1" fmla="*/ 0 h 900000"/>
                    <a:gd name="connsiteX2" fmla="*/ 1730 w 901730"/>
                    <a:gd name="connsiteY2" fmla="*/ 900000 h 900000"/>
                    <a:gd name="connsiteX3" fmla="*/ 0 w 901730"/>
                    <a:gd name="connsiteY3" fmla="*/ 899913 h 900000"/>
                    <a:gd name="connsiteX4" fmla="*/ 0 w 901730"/>
                    <a:gd name="connsiteY4" fmla="*/ 869852 h 900000"/>
                    <a:gd name="connsiteX5" fmla="*/ 1731 w 901730"/>
                    <a:gd name="connsiteY5" fmla="*/ 869939 h 900000"/>
                    <a:gd name="connsiteX6" fmla="*/ 871669 w 901730"/>
                    <a:gd name="connsiteY6" fmla="*/ 1 h 90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1730" h="900000">
                      <a:moveTo>
                        <a:pt x="871669" y="0"/>
                      </a:moveTo>
                      <a:lnTo>
                        <a:pt x="901730" y="0"/>
                      </a:lnTo>
                      <a:cubicBezTo>
                        <a:pt x="901730" y="497056"/>
                        <a:pt x="498786" y="900000"/>
                        <a:pt x="1730" y="900000"/>
                      </a:cubicBezTo>
                      <a:lnTo>
                        <a:pt x="0" y="899913"/>
                      </a:lnTo>
                      <a:lnTo>
                        <a:pt x="0" y="869852"/>
                      </a:lnTo>
                      <a:lnTo>
                        <a:pt x="1731" y="869939"/>
                      </a:lnTo>
                      <a:cubicBezTo>
                        <a:pt x="482184" y="869939"/>
                        <a:pt x="871669" y="480454"/>
                        <a:pt x="87166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椭圆 191"/>
                <p:cNvSpPr/>
                <p:nvPr/>
              </p:nvSpPr>
              <p:spPr>
                <a:xfrm>
                  <a:off x="911201" y="2587444"/>
                  <a:ext cx="98933" cy="989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椭圆 192"/>
                <p:cNvSpPr/>
                <p:nvPr/>
              </p:nvSpPr>
              <p:spPr>
                <a:xfrm>
                  <a:off x="3095293" y="2587444"/>
                  <a:ext cx="98933" cy="989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椭圆 193"/>
                <p:cNvSpPr/>
                <p:nvPr/>
              </p:nvSpPr>
              <p:spPr>
                <a:xfrm>
                  <a:off x="1952570" y="2048530"/>
                  <a:ext cx="209661" cy="20966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椭圆 194"/>
                <p:cNvSpPr/>
                <p:nvPr/>
              </p:nvSpPr>
              <p:spPr>
                <a:xfrm>
                  <a:off x="2007933" y="2106832"/>
                  <a:ext cx="98933" cy="989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椭圆 195"/>
                <p:cNvSpPr/>
                <p:nvPr/>
              </p:nvSpPr>
              <p:spPr>
                <a:xfrm>
                  <a:off x="2007011" y="1622002"/>
                  <a:ext cx="98933" cy="989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97" name="组合 196"/>
              <p:cNvGrpSpPr/>
              <p:nvPr/>
            </p:nvGrpSpPr>
            <p:grpSpPr>
              <a:xfrm rot="5400000" flipH="1">
                <a:off x="9558966" y="5565225"/>
                <a:ext cx="1267581" cy="970181"/>
                <a:chOff x="911201" y="1622002"/>
                <a:chExt cx="2283025" cy="1747386"/>
              </a:xfrm>
              <a:solidFill>
                <a:srgbClr val="82B1E5"/>
              </a:solidFill>
            </p:grpSpPr>
            <p:sp>
              <p:nvSpPr>
                <p:cNvPr id="198" name="矩形 197"/>
                <p:cNvSpPr/>
                <p:nvPr/>
              </p:nvSpPr>
              <p:spPr>
                <a:xfrm>
                  <a:off x="2026099" y="1679379"/>
                  <a:ext cx="60759" cy="48962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任意多边形 20"/>
                <p:cNvSpPr/>
                <p:nvPr/>
              </p:nvSpPr>
              <p:spPr>
                <a:xfrm rot="-2700000" flipV="1">
                  <a:off x="1283460" y="1824478"/>
                  <a:ext cx="1547880" cy="1544910"/>
                </a:xfrm>
                <a:custGeom>
                  <a:avLst/>
                  <a:gdLst>
                    <a:gd name="connsiteX0" fmla="*/ 871669 w 901730"/>
                    <a:gd name="connsiteY0" fmla="*/ 0 h 900000"/>
                    <a:gd name="connsiteX1" fmla="*/ 901730 w 901730"/>
                    <a:gd name="connsiteY1" fmla="*/ 0 h 900000"/>
                    <a:gd name="connsiteX2" fmla="*/ 1730 w 901730"/>
                    <a:gd name="connsiteY2" fmla="*/ 900000 h 900000"/>
                    <a:gd name="connsiteX3" fmla="*/ 0 w 901730"/>
                    <a:gd name="connsiteY3" fmla="*/ 899913 h 900000"/>
                    <a:gd name="connsiteX4" fmla="*/ 0 w 901730"/>
                    <a:gd name="connsiteY4" fmla="*/ 869852 h 900000"/>
                    <a:gd name="connsiteX5" fmla="*/ 1731 w 901730"/>
                    <a:gd name="connsiteY5" fmla="*/ 869939 h 900000"/>
                    <a:gd name="connsiteX6" fmla="*/ 871669 w 901730"/>
                    <a:gd name="connsiteY6" fmla="*/ 1 h 90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1730" h="900000">
                      <a:moveTo>
                        <a:pt x="871669" y="0"/>
                      </a:moveTo>
                      <a:lnTo>
                        <a:pt x="901730" y="0"/>
                      </a:lnTo>
                      <a:cubicBezTo>
                        <a:pt x="901730" y="497056"/>
                        <a:pt x="498786" y="900000"/>
                        <a:pt x="1730" y="900000"/>
                      </a:cubicBezTo>
                      <a:lnTo>
                        <a:pt x="0" y="899913"/>
                      </a:lnTo>
                      <a:lnTo>
                        <a:pt x="0" y="869852"/>
                      </a:lnTo>
                      <a:lnTo>
                        <a:pt x="1731" y="869939"/>
                      </a:lnTo>
                      <a:cubicBezTo>
                        <a:pt x="482184" y="869939"/>
                        <a:pt x="871669" y="480454"/>
                        <a:pt x="87166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椭圆 199"/>
                <p:cNvSpPr/>
                <p:nvPr/>
              </p:nvSpPr>
              <p:spPr>
                <a:xfrm>
                  <a:off x="911201" y="2587444"/>
                  <a:ext cx="98933" cy="989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椭圆 200"/>
                <p:cNvSpPr/>
                <p:nvPr/>
              </p:nvSpPr>
              <p:spPr>
                <a:xfrm>
                  <a:off x="3095293" y="2587444"/>
                  <a:ext cx="98933" cy="989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椭圆 201"/>
                <p:cNvSpPr/>
                <p:nvPr/>
              </p:nvSpPr>
              <p:spPr>
                <a:xfrm>
                  <a:off x="1952570" y="2048530"/>
                  <a:ext cx="209661" cy="20966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椭圆 202"/>
                <p:cNvSpPr/>
                <p:nvPr/>
              </p:nvSpPr>
              <p:spPr>
                <a:xfrm>
                  <a:off x="2007933" y="2106832"/>
                  <a:ext cx="98933" cy="989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椭圆 203"/>
                <p:cNvSpPr/>
                <p:nvPr/>
              </p:nvSpPr>
              <p:spPr>
                <a:xfrm>
                  <a:off x="2007011" y="1622002"/>
                  <a:ext cx="98933" cy="989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5" name="组合 204"/>
              <p:cNvGrpSpPr/>
              <p:nvPr/>
            </p:nvGrpSpPr>
            <p:grpSpPr>
              <a:xfrm rot="5400000" flipH="1">
                <a:off x="9139172" y="2396873"/>
                <a:ext cx="1267581" cy="970181"/>
                <a:chOff x="911201" y="1622002"/>
                <a:chExt cx="2283025" cy="1747386"/>
              </a:xfrm>
              <a:solidFill>
                <a:srgbClr val="82B1E5"/>
              </a:solidFill>
            </p:grpSpPr>
            <p:sp>
              <p:nvSpPr>
                <p:cNvPr id="206" name="矩形 205"/>
                <p:cNvSpPr/>
                <p:nvPr/>
              </p:nvSpPr>
              <p:spPr>
                <a:xfrm>
                  <a:off x="2026099" y="1679379"/>
                  <a:ext cx="60759" cy="48962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任意多边形 28"/>
                <p:cNvSpPr/>
                <p:nvPr/>
              </p:nvSpPr>
              <p:spPr>
                <a:xfrm rot="-2700000" flipV="1">
                  <a:off x="1283460" y="1824478"/>
                  <a:ext cx="1547880" cy="1544910"/>
                </a:xfrm>
                <a:custGeom>
                  <a:avLst/>
                  <a:gdLst>
                    <a:gd name="connsiteX0" fmla="*/ 871669 w 901730"/>
                    <a:gd name="connsiteY0" fmla="*/ 0 h 900000"/>
                    <a:gd name="connsiteX1" fmla="*/ 901730 w 901730"/>
                    <a:gd name="connsiteY1" fmla="*/ 0 h 900000"/>
                    <a:gd name="connsiteX2" fmla="*/ 1730 w 901730"/>
                    <a:gd name="connsiteY2" fmla="*/ 900000 h 900000"/>
                    <a:gd name="connsiteX3" fmla="*/ 0 w 901730"/>
                    <a:gd name="connsiteY3" fmla="*/ 899913 h 900000"/>
                    <a:gd name="connsiteX4" fmla="*/ 0 w 901730"/>
                    <a:gd name="connsiteY4" fmla="*/ 869852 h 900000"/>
                    <a:gd name="connsiteX5" fmla="*/ 1731 w 901730"/>
                    <a:gd name="connsiteY5" fmla="*/ 869939 h 900000"/>
                    <a:gd name="connsiteX6" fmla="*/ 871669 w 901730"/>
                    <a:gd name="connsiteY6" fmla="*/ 1 h 90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1730" h="900000">
                      <a:moveTo>
                        <a:pt x="871669" y="0"/>
                      </a:moveTo>
                      <a:lnTo>
                        <a:pt x="901730" y="0"/>
                      </a:lnTo>
                      <a:cubicBezTo>
                        <a:pt x="901730" y="497056"/>
                        <a:pt x="498786" y="900000"/>
                        <a:pt x="1730" y="900000"/>
                      </a:cubicBezTo>
                      <a:lnTo>
                        <a:pt x="0" y="899913"/>
                      </a:lnTo>
                      <a:lnTo>
                        <a:pt x="0" y="869852"/>
                      </a:lnTo>
                      <a:lnTo>
                        <a:pt x="1731" y="869939"/>
                      </a:lnTo>
                      <a:cubicBezTo>
                        <a:pt x="482184" y="869939"/>
                        <a:pt x="871669" y="480454"/>
                        <a:pt x="87166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椭圆 207"/>
                <p:cNvSpPr/>
                <p:nvPr/>
              </p:nvSpPr>
              <p:spPr>
                <a:xfrm>
                  <a:off x="911201" y="2587444"/>
                  <a:ext cx="98933" cy="989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椭圆 208"/>
                <p:cNvSpPr/>
                <p:nvPr/>
              </p:nvSpPr>
              <p:spPr>
                <a:xfrm>
                  <a:off x="3095293" y="2587444"/>
                  <a:ext cx="98933" cy="989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椭圆 209"/>
                <p:cNvSpPr/>
                <p:nvPr/>
              </p:nvSpPr>
              <p:spPr>
                <a:xfrm>
                  <a:off x="1952570" y="2048530"/>
                  <a:ext cx="209661" cy="20966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椭圆 210"/>
                <p:cNvSpPr/>
                <p:nvPr/>
              </p:nvSpPr>
              <p:spPr>
                <a:xfrm>
                  <a:off x="2007933" y="2106832"/>
                  <a:ext cx="98933" cy="989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椭圆 211"/>
                <p:cNvSpPr/>
                <p:nvPr/>
              </p:nvSpPr>
              <p:spPr>
                <a:xfrm>
                  <a:off x="2007011" y="1622002"/>
                  <a:ext cx="98933" cy="989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13" name="组合 212"/>
              <p:cNvGrpSpPr/>
              <p:nvPr/>
            </p:nvGrpSpPr>
            <p:grpSpPr>
              <a:xfrm>
                <a:off x="9165679" y="5545692"/>
                <a:ext cx="982465" cy="982465"/>
                <a:chOff x="9875871" y="5229802"/>
                <a:chExt cx="931637" cy="931637"/>
              </a:xfrm>
            </p:grpSpPr>
            <p:sp>
              <p:nvSpPr>
                <p:cNvPr id="214" name="椭圆 213"/>
                <p:cNvSpPr/>
                <p:nvPr/>
              </p:nvSpPr>
              <p:spPr>
                <a:xfrm>
                  <a:off x="9875871" y="5229802"/>
                  <a:ext cx="931637" cy="931637"/>
                </a:xfrm>
                <a:prstGeom prst="ellipse">
                  <a:avLst/>
                </a:prstGeom>
                <a:solidFill>
                  <a:srgbClr val="82B1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椭圆 214"/>
                <p:cNvSpPr/>
                <p:nvPr/>
              </p:nvSpPr>
              <p:spPr>
                <a:xfrm>
                  <a:off x="9960129" y="5314060"/>
                  <a:ext cx="763118" cy="763118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16" name="组合 215"/>
                <p:cNvGrpSpPr/>
                <p:nvPr/>
              </p:nvGrpSpPr>
              <p:grpSpPr>
                <a:xfrm>
                  <a:off x="10195461" y="5547711"/>
                  <a:ext cx="292455" cy="308081"/>
                  <a:chOff x="6596990" y="5657399"/>
                  <a:chExt cx="428184" cy="496168"/>
                </a:xfrm>
                <a:solidFill>
                  <a:schemeClr val="tx1"/>
                </a:solidFill>
              </p:grpSpPr>
              <p:sp>
                <p:nvSpPr>
                  <p:cNvPr id="217" name="Freeform 25"/>
                  <p:cNvSpPr/>
                  <p:nvPr/>
                </p:nvSpPr>
                <p:spPr bwMode="auto">
                  <a:xfrm>
                    <a:off x="6678095" y="6064113"/>
                    <a:ext cx="265975" cy="89454"/>
                  </a:xfrm>
                  <a:custGeom>
                    <a:avLst/>
                    <a:gdLst>
                      <a:gd name="T0" fmla="*/ 86 w 94"/>
                      <a:gd name="T1" fmla="*/ 22 h 32"/>
                      <a:gd name="T2" fmla="*/ 64 w 94"/>
                      <a:gd name="T3" fmla="*/ 22 h 32"/>
                      <a:gd name="T4" fmla="*/ 64 w 94"/>
                      <a:gd name="T5" fmla="*/ 0 h 32"/>
                      <a:gd name="T6" fmla="*/ 31 w 94"/>
                      <a:gd name="T7" fmla="*/ 0 h 32"/>
                      <a:gd name="T8" fmla="*/ 31 w 94"/>
                      <a:gd name="T9" fmla="*/ 22 h 32"/>
                      <a:gd name="T10" fmla="*/ 8 w 94"/>
                      <a:gd name="T11" fmla="*/ 22 h 32"/>
                      <a:gd name="T12" fmla="*/ 0 w 94"/>
                      <a:gd name="T13" fmla="*/ 27 h 32"/>
                      <a:gd name="T14" fmla="*/ 0 w 94"/>
                      <a:gd name="T15" fmla="*/ 32 h 32"/>
                      <a:gd name="T16" fmla="*/ 94 w 94"/>
                      <a:gd name="T17" fmla="*/ 32 h 32"/>
                      <a:gd name="T18" fmla="*/ 94 w 94"/>
                      <a:gd name="T19" fmla="*/ 27 h 32"/>
                      <a:gd name="T20" fmla="*/ 86 w 94"/>
                      <a:gd name="T21" fmla="*/ 2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4" h="32">
                        <a:moveTo>
                          <a:pt x="86" y="22"/>
                        </a:move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4" y="0"/>
                          <a:pt x="64" y="0"/>
                          <a:pt x="64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1" y="22"/>
                          <a:pt x="31" y="22"/>
                          <a:pt x="31" y="22"/>
                        </a:cubicBezTo>
                        <a:cubicBezTo>
                          <a:pt x="8" y="22"/>
                          <a:pt x="8" y="22"/>
                          <a:pt x="8" y="22"/>
                        </a:cubicBezTo>
                        <a:cubicBezTo>
                          <a:pt x="4" y="22"/>
                          <a:pt x="0" y="24"/>
                          <a:pt x="0" y="27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94" y="32"/>
                          <a:pt x="94" y="32"/>
                          <a:pt x="94" y="32"/>
                        </a:cubicBezTo>
                        <a:cubicBezTo>
                          <a:pt x="94" y="27"/>
                          <a:pt x="94" y="27"/>
                          <a:pt x="94" y="27"/>
                        </a:cubicBezTo>
                        <a:cubicBezTo>
                          <a:pt x="94" y="24"/>
                          <a:pt x="90" y="22"/>
                          <a:pt x="86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" name="Freeform 26"/>
                  <p:cNvSpPr/>
                  <p:nvPr/>
                </p:nvSpPr>
                <p:spPr bwMode="auto">
                  <a:xfrm>
                    <a:off x="6718647" y="5789789"/>
                    <a:ext cx="66792" cy="124042"/>
                  </a:xfrm>
                  <a:custGeom>
                    <a:avLst/>
                    <a:gdLst>
                      <a:gd name="T0" fmla="*/ 15 w 24"/>
                      <a:gd name="T1" fmla="*/ 18 h 44"/>
                      <a:gd name="T2" fmla="*/ 9 w 24"/>
                      <a:gd name="T3" fmla="*/ 14 h 44"/>
                      <a:gd name="T4" fmla="*/ 13 w 24"/>
                      <a:gd name="T5" fmla="*/ 11 h 44"/>
                      <a:gd name="T6" fmla="*/ 21 w 24"/>
                      <a:gd name="T7" fmla="*/ 13 h 44"/>
                      <a:gd name="T8" fmla="*/ 23 w 24"/>
                      <a:gd name="T9" fmla="*/ 6 h 44"/>
                      <a:gd name="T10" fmla="*/ 15 w 24"/>
                      <a:gd name="T11" fmla="*/ 5 h 44"/>
                      <a:gd name="T12" fmla="*/ 15 w 24"/>
                      <a:gd name="T13" fmla="*/ 0 h 44"/>
                      <a:gd name="T14" fmla="*/ 9 w 24"/>
                      <a:gd name="T15" fmla="*/ 0 h 44"/>
                      <a:gd name="T16" fmla="*/ 9 w 24"/>
                      <a:gd name="T17" fmla="*/ 5 h 44"/>
                      <a:gd name="T18" fmla="*/ 0 w 24"/>
                      <a:gd name="T19" fmla="*/ 15 h 44"/>
                      <a:gd name="T20" fmla="*/ 10 w 24"/>
                      <a:gd name="T21" fmla="*/ 25 h 44"/>
                      <a:gd name="T22" fmla="*/ 16 w 24"/>
                      <a:gd name="T23" fmla="*/ 29 h 44"/>
                      <a:gd name="T24" fmla="*/ 11 w 24"/>
                      <a:gd name="T25" fmla="*/ 33 h 44"/>
                      <a:gd name="T26" fmla="*/ 2 w 24"/>
                      <a:gd name="T27" fmla="*/ 30 h 44"/>
                      <a:gd name="T28" fmla="*/ 0 w 24"/>
                      <a:gd name="T29" fmla="*/ 37 h 44"/>
                      <a:gd name="T30" fmla="*/ 9 w 24"/>
                      <a:gd name="T31" fmla="*/ 39 h 44"/>
                      <a:gd name="T32" fmla="*/ 9 w 24"/>
                      <a:gd name="T33" fmla="*/ 44 h 44"/>
                      <a:gd name="T34" fmla="*/ 15 w 24"/>
                      <a:gd name="T35" fmla="*/ 44 h 44"/>
                      <a:gd name="T36" fmla="*/ 15 w 24"/>
                      <a:gd name="T37" fmla="*/ 38 h 44"/>
                      <a:gd name="T38" fmla="*/ 24 w 24"/>
                      <a:gd name="T39" fmla="*/ 29 h 44"/>
                      <a:gd name="T40" fmla="*/ 15 w 24"/>
                      <a:gd name="T41" fmla="*/ 18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4" h="44">
                        <a:moveTo>
                          <a:pt x="15" y="18"/>
                        </a:moveTo>
                        <a:cubicBezTo>
                          <a:pt x="10" y="17"/>
                          <a:pt x="9" y="15"/>
                          <a:pt x="9" y="14"/>
                        </a:cubicBezTo>
                        <a:cubicBezTo>
                          <a:pt x="9" y="12"/>
                          <a:pt x="10" y="11"/>
                          <a:pt x="13" y="11"/>
                        </a:cubicBezTo>
                        <a:cubicBezTo>
                          <a:pt x="17" y="11"/>
                          <a:pt x="20" y="12"/>
                          <a:pt x="21" y="13"/>
                        </a:cubicBezTo>
                        <a:cubicBezTo>
                          <a:pt x="23" y="6"/>
                          <a:pt x="23" y="6"/>
                          <a:pt x="23" y="6"/>
                        </a:cubicBezTo>
                        <a:cubicBezTo>
                          <a:pt x="21" y="6"/>
                          <a:pt x="18" y="5"/>
                          <a:pt x="15" y="5"/>
                        </a:cubicBezTo>
                        <a:cubicBezTo>
                          <a:pt x="15" y="0"/>
                          <a:pt x="15" y="0"/>
                          <a:pt x="15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4" y="6"/>
                          <a:pt x="0" y="10"/>
                          <a:pt x="0" y="15"/>
                        </a:cubicBezTo>
                        <a:cubicBezTo>
                          <a:pt x="0" y="20"/>
                          <a:pt x="4" y="23"/>
                          <a:pt x="10" y="25"/>
                        </a:cubicBezTo>
                        <a:cubicBezTo>
                          <a:pt x="14" y="26"/>
                          <a:pt x="16" y="27"/>
                          <a:pt x="16" y="29"/>
                        </a:cubicBezTo>
                        <a:cubicBezTo>
                          <a:pt x="16" y="31"/>
                          <a:pt x="14" y="33"/>
                          <a:pt x="11" y="33"/>
                        </a:cubicBezTo>
                        <a:cubicBezTo>
                          <a:pt x="7" y="33"/>
                          <a:pt x="4" y="32"/>
                          <a:pt x="2" y="3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2" y="38"/>
                          <a:pt x="6" y="39"/>
                          <a:pt x="9" y="39"/>
                        </a:cubicBezTo>
                        <a:cubicBezTo>
                          <a:pt x="9" y="44"/>
                          <a:pt x="9" y="44"/>
                          <a:pt x="9" y="44"/>
                        </a:cubicBezTo>
                        <a:cubicBezTo>
                          <a:pt x="15" y="44"/>
                          <a:pt x="15" y="44"/>
                          <a:pt x="15" y="44"/>
                        </a:cubicBezTo>
                        <a:cubicBezTo>
                          <a:pt x="15" y="38"/>
                          <a:pt x="15" y="38"/>
                          <a:pt x="15" y="38"/>
                        </a:cubicBezTo>
                        <a:cubicBezTo>
                          <a:pt x="21" y="37"/>
                          <a:pt x="24" y="33"/>
                          <a:pt x="24" y="29"/>
                        </a:cubicBezTo>
                        <a:cubicBezTo>
                          <a:pt x="24" y="24"/>
                          <a:pt x="22" y="21"/>
                          <a:pt x="15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" name="Freeform 27"/>
                  <p:cNvSpPr>
                    <a:spLocks noEditPoints="1"/>
                  </p:cNvSpPr>
                  <p:nvPr/>
                </p:nvSpPr>
                <p:spPr bwMode="auto">
                  <a:xfrm>
                    <a:off x="6655434" y="5758779"/>
                    <a:ext cx="192027" cy="186063"/>
                  </a:xfrm>
                  <a:custGeom>
                    <a:avLst/>
                    <a:gdLst>
                      <a:gd name="T0" fmla="*/ 34 w 68"/>
                      <a:gd name="T1" fmla="*/ 0 h 66"/>
                      <a:gd name="T2" fmla="*/ 0 w 68"/>
                      <a:gd name="T3" fmla="*/ 33 h 66"/>
                      <a:gd name="T4" fmla="*/ 34 w 68"/>
                      <a:gd name="T5" fmla="*/ 66 h 66"/>
                      <a:gd name="T6" fmla="*/ 68 w 68"/>
                      <a:gd name="T7" fmla="*/ 33 h 66"/>
                      <a:gd name="T8" fmla="*/ 34 w 68"/>
                      <a:gd name="T9" fmla="*/ 0 h 66"/>
                      <a:gd name="T10" fmla="*/ 34 w 68"/>
                      <a:gd name="T11" fmla="*/ 59 h 66"/>
                      <a:gd name="T12" fmla="*/ 7 w 68"/>
                      <a:gd name="T13" fmla="*/ 33 h 66"/>
                      <a:gd name="T14" fmla="*/ 34 w 68"/>
                      <a:gd name="T15" fmla="*/ 7 h 66"/>
                      <a:gd name="T16" fmla="*/ 60 w 68"/>
                      <a:gd name="T17" fmla="*/ 33 h 66"/>
                      <a:gd name="T18" fmla="*/ 34 w 68"/>
                      <a:gd name="T19" fmla="*/ 59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8" h="66">
                        <a:moveTo>
                          <a:pt x="34" y="0"/>
                        </a:moveTo>
                        <a:cubicBezTo>
                          <a:pt x="15" y="0"/>
                          <a:pt x="0" y="15"/>
                          <a:pt x="0" y="33"/>
                        </a:cubicBezTo>
                        <a:cubicBezTo>
                          <a:pt x="0" y="51"/>
                          <a:pt x="15" y="66"/>
                          <a:pt x="34" y="66"/>
                        </a:cubicBezTo>
                        <a:cubicBezTo>
                          <a:pt x="53" y="66"/>
                          <a:pt x="68" y="51"/>
                          <a:pt x="68" y="33"/>
                        </a:cubicBezTo>
                        <a:cubicBezTo>
                          <a:pt x="68" y="15"/>
                          <a:pt x="53" y="0"/>
                          <a:pt x="34" y="0"/>
                        </a:cubicBezTo>
                        <a:close/>
                        <a:moveTo>
                          <a:pt x="34" y="59"/>
                        </a:moveTo>
                        <a:cubicBezTo>
                          <a:pt x="19" y="59"/>
                          <a:pt x="7" y="47"/>
                          <a:pt x="7" y="33"/>
                        </a:cubicBezTo>
                        <a:cubicBezTo>
                          <a:pt x="7" y="19"/>
                          <a:pt x="19" y="7"/>
                          <a:pt x="34" y="7"/>
                        </a:cubicBezTo>
                        <a:cubicBezTo>
                          <a:pt x="49" y="7"/>
                          <a:pt x="60" y="19"/>
                          <a:pt x="60" y="33"/>
                        </a:cubicBezTo>
                        <a:cubicBezTo>
                          <a:pt x="60" y="47"/>
                          <a:pt x="49" y="59"/>
                          <a:pt x="34" y="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Freeform 28"/>
                  <p:cNvSpPr/>
                  <p:nvPr/>
                </p:nvSpPr>
                <p:spPr bwMode="auto">
                  <a:xfrm>
                    <a:off x="6876085" y="5680060"/>
                    <a:ext cx="53672" cy="98995"/>
                  </a:xfrm>
                  <a:custGeom>
                    <a:avLst/>
                    <a:gdLst>
                      <a:gd name="T0" fmla="*/ 8 w 19"/>
                      <a:gd name="T1" fmla="*/ 26 h 35"/>
                      <a:gd name="T2" fmla="*/ 1 w 19"/>
                      <a:gd name="T3" fmla="*/ 24 h 35"/>
                      <a:gd name="T4" fmla="*/ 0 w 19"/>
                      <a:gd name="T5" fmla="*/ 29 h 35"/>
                      <a:gd name="T6" fmla="*/ 7 w 19"/>
                      <a:gd name="T7" fmla="*/ 31 h 35"/>
                      <a:gd name="T8" fmla="*/ 7 w 19"/>
                      <a:gd name="T9" fmla="*/ 35 h 35"/>
                      <a:gd name="T10" fmla="*/ 11 w 19"/>
                      <a:gd name="T11" fmla="*/ 35 h 35"/>
                      <a:gd name="T12" fmla="*/ 11 w 19"/>
                      <a:gd name="T13" fmla="*/ 30 h 35"/>
                      <a:gd name="T14" fmla="*/ 19 w 19"/>
                      <a:gd name="T15" fmla="*/ 23 h 35"/>
                      <a:gd name="T16" fmla="*/ 12 w 19"/>
                      <a:gd name="T17" fmla="*/ 15 h 35"/>
                      <a:gd name="T18" fmla="*/ 7 w 19"/>
                      <a:gd name="T19" fmla="*/ 11 h 35"/>
                      <a:gd name="T20" fmla="*/ 10 w 19"/>
                      <a:gd name="T21" fmla="*/ 9 h 35"/>
                      <a:gd name="T22" fmla="*/ 16 w 19"/>
                      <a:gd name="T23" fmla="*/ 10 h 35"/>
                      <a:gd name="T24" fmla="*/ 18 w 19"/>
                      <a:gd name="T25" fmla="*/ 5 h 35"/>
                      <a:gd name="T26" fmla="*/ 12 w 19"/>
                      <a:gd name="T27" fmla="*/ 4 h 35"/>
                      <a:gd name="T28" fmla="*/ 12 w 19"/>
                      <a:gd name="T29" fmla="*/ 0 h 35"/>
                      <a:gd name="T30" fmla="*/ 7 w 19"/>
                      <a:gd name="T31" fmla="*/ 0 h 35"/>
                      <a:gd name="T32" fmla="*/ 7 w 19"/>
                      <a:gd name="T33" fmla="*/ 4 h 35"/>
                      <a:gd name="T34" fmla="*/ 0 w 19"/>
                      <a:gd name="T35" fmla="*/ 12 h 35"/>
                      <a:gd name="T36" fmla="*/ 8 w 19"/>
                      <a:gd name="T37" fmla="*/ 19 h 35"/>
                      <a:gd name="T38" fmla="*/ 12 w 19"/>
                      <a:gd name="T39" fmla="*/ 23 h 35"/>
                      <a:gd name="T40" fmla="*/ 8 w 19"/>
                      <a:gd name="T41" fmla="*/ 26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9" h="35">
                        <a:moveTo>
                          <a:pt x="8" y="26"/>
                        </a:moveTo>
                        <a:cubicBezTo>
                          <a:pt x="6" y="26"/>
                          <a:pt x="3" y="25"/>
                          <a:pt x="1" y="24"/>
                        </a:cubicBezTo>
                        <a:cubicBezTo>
                          <a:pt x="0" y="29"/>
                          <a:pt x="0" y="29"/>
                          <a:pt x="0" y="29"/>
                        </a:cubicBezTo>
                        <a:cubicBezTo>
                          <a:pt x="2" y="30"/>
                          <a:pt x="4" y="31"/>
                          <a:pt x="7" y="31"/>
                        </a:cubicBezTo>
                        <a:cubicBezTo>
                          <a:pt x="7" y="35"/>
                          <a:pt x="7" y="35"/>
                          <a:pt x="7" y="35"/>
                        </a:cubicBezTo>
                        <a:cubicBezTo>
                          <a:pt x="11" y="35"/>
                          <a:pt x="11" y="35"/>
                          <a:pt x="11" y="35"/>
                        </a:cubicBezTo>
                        <a:cubicBezTo>
                          <a:pt x="11" y="30"/>
                          <a:pt x="11" y="30"/>
                          <a:pt x="11" y="30"/>
                        </a:cubicBezTo>
                        <a:cubicBezTo>
                          <a:pt x="16" y="30"/>
                          <a:pt x="19" y="26"/>
                          <a:pt x="19" y="23"/>
                        </a:cubicBezTo>
                        <a:cubicBezTo>
                          <a:pt x="19" y="19"/>
                          <a:pt x="17" y="16"/>
                          <a:pt x="12" y="15"/>
                        </a:cubicBezTo>
                        <a:cubicBezTo>
                          <a:pt x="8" y="13"/>
                          <a:pt x="7" y="12"/>
                          <a:pt x="7" y="11"/>
                        </a:cubicBezTo>
                        <a:cubicBezTo>
                          <a:pt x="7" y="10"/>
                          <a:pt x="8" y="9"/>
                          <a:pt x="10" y="9"/>
                        </a:cubicBezTo>
                        <a:cubicBezTo>
                          <a:pt x="13" y="9"/>
                          <a:pt x="15" y="10"/>
                          <a:pt x="16" y="10"/>
                        </a:cubicBezTo>
                        <a:cubicBezTo>
                          <a:pt x="18" y="5"/>
                          <a:pt x="18" y="5"/>
                          <a:pt x="18" y="5"/>
                        </a:cubicBezTo>
                        <a:cubicBezTo>
                          <a:pt x="16" y="5"/>
                          <a:pt x="14" y="4"/>
                          <a:pt x="12" y="4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  <a:cubicBezTo>
                          <a:pt x="7" y="4"/>
                          <a:pt x="7" y="4"/>
                          <a:pt x="7" y="4"/>
                        </a:cubicBezTo>
                        <a:cubicBezTo>
                          <a:pt x="3" y="5"/>
                          <a:pt x="0" y="8"/>
                          <a:pt x="0" y="12"/>
                        </a:cubicBezTo>
                        <a:cubicBezTo>
                          <a:pt x="0" y="16"/>
                          <a:pt x="3" y="18"/>
                          <a:pt x="8" y="19"/>
                        </a:cubicBezTo>
                        <a:cubicBezTo>
                          <a:pt x="11" y="21"/>
                          <a:pt x="12" y="22"/>
                          <a:pt x="12" y="23"/>
                        </a:cubicBezTo>
                        <a:cubicBezTo>
                          <a:pt x="12" y="25"/>
                          <a:pt x="11" y="26"/>
                          <a:pt x="8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Freeform 29"/>
                  <p:cNvSpPr>
                    <a:spLocks noEditPoints="1"/>
                  </p:cNvSpPr>
                  <p:nvPr/>
                </p:nvSpPr>
                <p:spPr bwMode="auto">
                  <a:xfrm>
                    <a:off x="6596990" y="5700336"/>
                    <a:ext cx="428184" cy="357814"/>
                  </a:xfrm>
                  <a:custGeom>
                    <a:avLst/>
                    <a:gdLst>
                      <a:gd name="T0" fmla="*/ 143 w 152"/>
                      <a:gd name="T1" fmla="*/ 0 h 127"/>
                      <a:gd name="T2" fmla="*/ 136 w 152"/>
                      <a:gd name="T3" fmla="*/ 0 h 127"/>
                      <a:gd name="T4" fmla="*/ 138 w 152"/>
                      <a:gd name="T5" fmla="*/ 9 h 127"/>
                      <a:gd name="T6" fmla="*/ 143 w 152"/>
                      <a:gd name="T7" fmla="*/ 9 h 127"/>
                      <a:gd name="T8" fmla="*/ 143 w 152"/>
                      <a:gd name="T9" fmla="*/ 101 h 127"/>
                      <a:gd name="T10" fmla="*/ 9 w 152"/>
                      <a:gd name="T11" fmla="*/ 101 h 127"/>
                      <a:gd name="T12" fmla="*/ 9 w 152"/>
                      <a:gd name="T13" fmla="*/ 9 h 127"/>
                      <a:gd name="T14" fmla="*/ 79 w 152"/>
                      <a:gd name="T15" fmla="*/ 9 h 127"/>
                      <a:gd name="T16" fmla="*/ 81 w 152"/>
                      <a:gd name="T17" fmla="*/ 0 h 127"/>
                      <a:gd name="T18" fmla="*/ 9 w 152"/>
                      <a:gd name="T19" fmla="*/ 0 h 127"/>
                      <a:gd name="T20" fmla="*/ 0 w 152"/>
                      <a:gd name="T21" fmla="*/ 9 h 127"/>
                      <a:gd name="T22" fmla="*/ 0 w 152"/>
                      <a:gd name="T23" fmla="*/ 118 h 127"/>
                      <a:gd name="T24" fmla="*/ 9 w 152"/>
                      <a:gd name="T25" fmla="*/ 127 h 127"/>
                      <a:gd name="T26" fmla="*/ 143 w 152"/>
                      <a:gd name="T27" fmla="*/ 127 h 127"/>
                      <a:gd name="T28" fmla="*/ 152 w 152"/>
                      <a:gd name="T29" fmla="*/ 118 h 127"/>
                      <a:gd name="T30" fmla="*/ 152 w 152"/>
                      <a:gd name="T31" fmla="*/ 9 h 127"/>
                      <a:gd name="T32" fmla="*/ 143 w 152"/>
                      <a:gd name="T33" fmla="*/ 0 h 127"/>
                      <a:gd name="T34" fmla="*/ 76 w 152"/>
                      <a:gd name="T35" fmla="*/ 120 h 127"/>
                      <a:gd name="T36" fmla="*/ 70 w 152"/>
                      <a:gd name="T37" fmla="*/ 114 h 127"/>
                      <a:gd name="T38" fmla="*/ 76 w 152"/>
                      <a:gd name="T39" fmla="*/ 107 h 127"/>
                      <a:gd name="T40" fmla="*/ 83 w 152"/>
                      <a:gd name="T41" fmla="*/ 114 h 127"/>
                      <a:gd name="T42" fmla="*/ 76 w 152"/>
                      <a:gd name="T43" fmla="*/ 120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52" h="127">
                        <a:moveTo>
                          <a:pt x="143" y="0"/>
                        </a:moveTo>
                        <a:cubicBezTo>
                          <a:pt x="136" y="0"/>
                          <a:pt x="136" y="0"/>
                          <a:pt x="136" y="0"/>
                        </a:cubicBezTo>
                        <a:cubicBezTo>
                          <a:pt x="137" y="3"/>
                          <a:pt x="138" y="6"/>
                          <a:pt x="138" y="9"/>
                        </a:cubicBezTo>
                        <a:cubicBezTo>
                          <a:pt x="143" y="9"/>
                          <a:pt x="143" y="9"/>
                          <a:pt x="143" y="9"/>
                        </a:cubicBezTo>
                        <a:cubicBezTo>
                          <a:pt x="143" y="101"/>
                          <a:pt x="143" y="101"/>
                          <a:pt x="143" y="101"/>
                        </a:cubicBezTo>
                        <a:cubicBezTo>
                          <a:pt x="9" y="101"/>
                          <a:pt x="9" y="101"/>
                          <a:pt x="9" y="101"/>
                        </a:cubicBezTo>
                        <a:cubicBezTo>
                          <a:pt x="9" y="9"/>
                          <a:pt x="9" y="9"/>
                          <a:pt x="9" y="9"/>
                        </a:cubicBezTo>
                        <a:cubicBezTo>
                          <a:pt x="79" y="9"/>
                          <a:pt x="79" y="9"/>
                          <a:pt x="79" y="9"/>
                        </a:cubicBezTo>
                        <a:cubicBezTo>
                          <a:pt x="79" y="6"/>
                          <a:pt x="80" y="3"/>
                          <a:pt x="81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4" y="0"/>
                          <a:pt x="0" y="4"/>
                          <a:pt x="0" y="9"/>
                        </a:cubicBezTo>
                        <a:cubicBezTo>
                          <a:pt x="0" y="118"/>
                          <a:pt x="0" y="118"/>
                          <a:pt x="0" y="118"/>
                        </a:cubicBezTo>
                        <a:cubicBezTo>
                          <a:pt x="0" y="123"/>
                          <a:pt x="4" y="127"/>
                          <a:pt x="9" y="127"/>
                        </a:cubicBezTo>
                        <a:cubicBezTo>
                          <a:pt x="143" y="127"/>
                          <a:pt x="143" y="127"/>
                          <a:pt x="143" y="127"/>
                        </a:cubicBezTo>
                        <a:cubicBezTo>
                          <a:pt x="148" y="127"/>
                          <a:pt x="152" y="123"/>
                          <a:pt x="152" y="118"/>
                        </a:cubicBezTo>
                        <a:cubicBezTo>
                          <a:pt x="152" y="9"/>
                          <a:pt x="152" y="9"/>
                          <a:pt x="152" y="9"/>
                        </a:cubicBezTo>
                        <a:cubicBezTo>
                          <a:pt x="152" y="4"/>
                          <a:pt x="148" y="0"/>
                          <a:pt x="143" y="0"/>
                        </a:cubicBezTo>
                        <a:close/>
                        <a:moveTo>
                          <a:pt x="76" y="120"/>
                        </a:moveTo>
                        <a:cubicBezTo>
                          <a:pt x="73" y="120"/>
                          <a:pt x="70" y="117"/>
                          <a:pt x="70" y="114"/>
                        </a:cubicBezTo>
                        <a:cubicBezTo>
                          <a:pt x="70" y="110"/>
                          <a:pt x="73" y="107"/>
                          <a:pt x="76" y="107"/>
                        </a:cubicBezTo>
                        <a:cubicBezTo>
                          <a:pt x="80" y="107"/>
                          <a:pt x="83" y="110"/>
                          <a:pt x="83" y="114"/>
                        </a:cubicBezTo>
                        <a:cubicBezTo>
                          <a:pt x="83" y="117"/>
                          <a:pt x="80" y="120"/>
                          <a:pt x="76" y="1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Freeform 30"/>
                  <p:cNvSpPr>
                    <a:spLocks noEditPoints="1"/>
                  </p:cNvSpPr>
                  <p:nvPr/>
                </p:nvSpPr>
                <p:spPr bwMode="auto">
                  <a:xfrm>
                    <a:off x="6828377" y="5657399"/>
                    <a:ext cx="149089" cy="144319"/>
                  </a:xfrm>
                  <a:custGeom>
                    <a:avLst/>
                    <a:gdLst>
                      <a:gd name="T0" fmla="*/ 26 w 53"/>
                      <a:gd name="T1" fmla="*/ 51 h 51"/>
                      <a:gd name="T2" fmla="*/ 53 w 53"/>
                      <a:gd name="T3" fmla="*/ 25 h 51"/>
                      <a:gd name="T4" fmla="*/ 26 w 53"/>
                      <a:gd name="T5" fmla="*/ 0 h 51"/>
                      <a:gd name="T6" fmla="*/ 0 w 53"/>
                      <a:gd name="T7" fmla="*/ 25 h 51"/>
                      <a:gd name="T8" fmla="*/ 26 w 53"/>
                      <a:gd name="T9" fmla="*/ 51 h 51"/>
                      <a:gd name="T10" fmla="*/ 26 w 53"/>
                      <a:gd name="T11" fmla="*/ 5 h 51"/>
                      <a:gd name="T12" fmla="*/ 47 w 53"/>
                      <a:gd name="T13" fmla="*/ 25 h 51"/>
                      <a:gd name="T14" fmla="*/ 26 w 53"/>
                      <a:gd name="T15" fmla="*/ 46 h 51"/>
                      <a:gd name="T16" fmla="*/ 6 w 53"/>
                      <a:gd name="T17" fmla="*/ 25 h 51"/>
                      <a:gd name="T18" fmla="*/ 26 w 53"/>
                      <a:gd name="T19" fmla="*/ 5 h 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3" h="51">
                        <a:moveTo>
                          <a:pt x="26" y="51"/>
                        </a:moveTo>
                        <a:cubicBezTo>
                          <a:pt x="41" y="51"/>
                          <a:pt x="53" y="40"/>
                          <a:pt x="53" y="25"/>
                        </a:cubicBezTo>
                        <a:cubicBezTo>
                          <a:pt x="53" y="11"/>
                          <a:pt x="41" y="0"/>
                          <a:pt x="26" y="0"/>
                        </a:cubicBezTo>
                        <a:cubicBezTo>
                          <a:pt x="12" y="0"/>
                          <a:pt x="0" y="11"/>
                          <a:pt x="0" y="25"/>
                        </a:cubicBezTo>
                        <a:cubicBezTo>
                          <a:pt x="0" y="40"/>
                          <a:pt x="12" y="51"/>
                          <a:pt x="26" y="51"/>
                        </a:cubicBezTo>
                        <a:close/>
                        <a:moveTo>
                          <a:pt x="26" y="5"/>
                        </a:moveTo>
                        <a:cubicBezTo>
                          <a:pt x="38" y="5"/>
                          <a:pt x="47" y="14"/>
                          <a:pt x="47" y="25"/>
                        </a:cubicBezTo>
                        <a:cubicBezTo>
                          <a:pt x="47" y="37"/>
                          <a:pt x="38" y="46"/>
                          <a:pt x="26" y="46"/>
                        </a:cubicBezTo>
                        <a:cubicBezTo>
                          <a:pt x="15" y="46"/>
                          <a:pt x="6" y="37"/>
                          <a:pt x="6" y="25"/>
                        </a:cubicBezTo>
                        <a:cubicBezTo>
                          <a:pt x="6" y="14"/>
                          <a:pt x="15" y="5"/>
                          <a:pt x="2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Freeform 31"/>
                  <p:cNvSpPr/>
                  <p:nvPr/>
                </p:nvSpPr>
                <p:spPr bwMode="auto">
                  <a:xfrm>
                    <a:off x="6898747" y="5855389"/>
                    <a:ext cx="41745" cy="78719"/>
                  </a:xfrm>
                  <a:custGeom>
                    <a:avLst/>
                    <a:gdLst>
                      <a:gd name="T0" fmla="*/ 9 w 15"/>
                      <a:gd name="T1" fmla="*/ 11 h 28"/>
                      <a:gd name="T2" fmla="*/ 5 w 15"/>
                      <a:gd name="T3" fmla="*/ 8 h 28"/>
                      <a:gd name="T4" fmla="*/ 8 w 15"/>
                      <a:gd name="T5" fmla="*/ 6 h 28"/>
                      <a:gd name="T6" fmla="*/ 13 w 15"/>
                      <a:gd name="T7" fmla="*/ 8 h 28"/>
                      <a:gd name="T8" fmla="*/ 14 w 15"/>
                      <a:gd name="T9" fmla="*/ 4 h 28"/>
                      <a:gd name="T10" fmla="*/ 9 w 15"/>
                      <a:gd name="T11" fmla="*/ 3 h 28"/>
                      <a:gd name="T12" fmla="*/ 9 w 15"/>
                      <a:gd name="T13" fmla="*/ 0 h 28"/>
                      <a:gd name="T14" fmla="*/ 6 w 15"/>
                      <a:gd name="T15" fmla="*/ 0 h 28"/>
                      <a:gd name="T16" fmla="*/ 6 w 15"/>
                      <a:gd name="T17" fmla="*/ 3 h 28"/>
                      <a:gd name="T18" fmla="*/ 0 w 15"/>
                      <a:gd name="T19" fmla="*/ 9 h 28"/>
                      <a:gd name="T20" fmla="*/ 6 w 15"/>
                      <a:gd name="T21" fmla="*/ 15 h 28"/>
                      <a:gd name="T22" fmla="*/ 10 w 15"/>
                      <a:gd name="T23" fmla="*/ 18 h 28"/>
                      <a:gd name="T24" fmla="*/ 7 w 15"/>
                      <a:gd name="T25" fmla="*/ 20 h 28"/>
                      <a:gd name="T26" fmla="*/ 1 w 15"/>
                      <a:gd name="T27" fmla="*/ 19 h 28"/>
                      <a:gd name="T28" fmla="*/ 0 w 15"/>
                      <a:gd name="T29" fmla="*/ 23 h 28"/>
                      <a:gd name="T30" fmla="*/ 6 w 15"/>
                      <a:gd name="T31" fmla="*/ 24 h 28"/>
                      <a:gd name="T32" fmla="*/ 6 w 15"/>
                      <a:gd name="T33" fmla="*/ 28 h 28"/>
                      <a:gd name="T34" fmla="*/ 9 w 15"/>
                      <a:gd name="T35" fmla="*/ 28 h 28"/>
                      <a:gd name="T36" fmla="*/ 9 w 15"/>
                      <a:gd name="T37" fmla="*/ 24 h 28"/>
                      <a:gd name="T38" fmla="*/ 15 w 15"/>
                      <a:gd name="T39" fmla="*/ 18 h 28"/>
                      <a:gd name="T40" fmla="*/ 9 w 15"/>
                      <a:gd name="T41" fmla="*/ 11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5" h="28">
                        <a:moveTo>
                          <a:pt x="9" y="11"/>
                        </a:moveTo>
                        <a:cubicBezTo>
                          <a:pt x="6" y="10"/>
                          <a:pt x="5" y="10"/>
                          <a:pt x="5" y="8"/>
                        </a:cubicBezTo>
                        <a:cubicBezTo>
                          <a:pt x="5" y="7"/>
                          <a:pt x="6" y="6"/>
                          <a:pt x="8" y="6"/>
                        </a:cubicBezTo>
                        <a:cubicBezTo>
                          <a:pt x="11" y="6"/>
                          <a:pt x="12" y="7"/>
                          <a:pt x="13" y="8"/>
                        </a:cubicBezTo>
                        <a:cubicBezTo>
                          <a:pt x="14" y="4"/>
                          <a:pt x="14" y="4"/>
                          <a:pt x="14" y="4"/>
                        </a:cubicBezTo>
                        <a:cubicBezTo>
                          <a:pt x="13" y="3"/>
                          <a:pt x="11" y="3"/>
                          <a:pt x="9" y="3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6" y="0"/>
                          <a:pt x="6" y="0"/>
                          <a:pt x="6" y="0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2" y="4"/>
                          <a:pt x="0" y="6"/>
                          <a:pt x="0" y="9"/>
                        </a:cubicBezTo>
                        <a:cubicBezTo>
                          <a:pt x="0" y="12"/>
                          <a:pt x="3" y="14"/>
                          <a:pt x="6" y="15"/>
                        </a:cubicBezTo>
                        <a:cubicBezTo>
                          <a:pt x="9" y="16"/>
                          <a:pt x="10" y="17"/>
                          <a:pt x="10" y="18"/>
                        </a:cubicBezTo>
                        <a:cubicBezTo>
                          <a:pt x="10" y="20"/>
                          <a:pt x="9" y="20"/>
                          <a:pt x="7" y="20"/>
                        </a:cubicBezTo>
                        <a:cubicBezTo>
                          <a:pt x="4" y="20"/>
                          <a:pt x="2" y="20"/>
                          <a:pt x="1" y="19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1" y="24"/>
                          <a:pt x="3" y="24"/>
                          <a:pt x="6" y="24"/>
                        </a:cubicBezTo>
                        <a:cubicBezTo>
                          <a:pt x="6" y="28"/>
                          <a:pt x="6" y="28"/>
                          <a:pt x="6" y="28"/>
                        </a:cubicBezTo>
                        <a:cubicBezTo>
                          <a:pt x="9" y="28"/>
                          <a:pt x="9" y="28"/>
                          <a:pt x="9" y="28"/>
                        </a:cubicBezTo>
                        <a:cubicBezTo>
                          <a:pt x="9" y="24"/>
                          <a:pt x="9" y="24"/>
                          <a:pt x="9" y="24"/>
                        </a:cubicBezTo>
                        <a:cubicBezTo>
                          <a:pt x="13" y="23"/>
                          <a:pt x="15" y="21"/>
                          <a:pt x="15" y="18"/>
                        </a:cubicBezTo>
                        <a:cubicBezTo>
                          <a:pt x="15" y="15"/>
                          <a:pt x="13" y="13"/>
                          <a:pt x="9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Freeform 32"/>
                  <p:cNvSpPr>
                    <a:spLocks noEditPoints="1"/>
                  </p:cNvSpPr>
                  <p:nvPr/>
                </p:nvSpPr>
                <p:spPr bwMode="auto">
                  <a:xfrm>
                    <a:off x="6859387" y="5835112"/>
                    <a:ext cx="121657" cy="118079"/>
                  </a:xfrm>
                  <a:custGeom>
                    <a:avLst/>
                    <a:gdLst>
                      <a:gd name="T0" fmla="*/ 21 w 43"/>
                      <a:gd name="T1" fmla="*/ 0 h 42"/>
                      <a:gd name="T2" fmla="*/ 0 w 43"/>
                      <a:gd name="T3" fmla="*/ 21 h 42"/>
                      <a:gd name="T4" fmla="*/ 21 w 43"/>
                      <a:gd name="T5" fmla="*/ 42 h 42"/>
                      <a:gd name="T6" fmla="*/ 43 w 43"/>
                      <a:gd name="T7" fmla="*/ 21 h 42"/>
                      <a:gd name="T8" fmla="*/ 21 w 43"/>
                      <a:gd name="T9" fmla="*/ 0 h 42"/>
                      <a:gd name="T10" fmla="*/ 21 w 43"/>
                      <a:gd name="T11" fmla="*/ 37 h 42"/>
                      <a:gd name="T12" fmla="*/ 5 w 43"/>
                      <a:gd name="T13" fmla="*/ 21 h 42"/>
                      <a:gd name="T14" fmla="*/ 21 w 43"/>
                      <a:gd name="T15" fmla="*/ 4 h 42"/>
                      <a:gd name="T16" fmla="*/ 38 w 43"/>
                      <a:gd name="T17" fmla="*/ 21 h 42"/>
                      <a:gd name="T18" fmla="*/ 21 w 43"/>
                      <a:gd name="T19" fmla="*/ 37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3" h="42">
                        <a:moveTo>
                          <a:pt x="21" y="0"/>
                        </a:moveTo>
                        <a:cubicBezTo>
                          <a:pt x="10" y="0"/>
                          <a:pt x="0" y="9"/>
                          <a:pt x="0" y="21"/>
                        </a:cubicBezTo>
                        <a:cubicBezTo>
                          <a:pt x="0" y="32"/>
                          <a:pt x="10" y="42"/>
                          <a:pt x="21" y="42"/>
                        </a:cubicBezTo>
                        <a:cubicBezTo>
                          <a:pt x="33" y="42"/>
                          <a:pt x="43" y="32"/>
                          <a:pt x="43" y="21"/>
                        </a:cubicBezTo>
                        <a:cubicBezTo>
                          <a:pt x="43" y="9"/>
                          <a:pt x="33" y="0"/>
                          <a:pt x="21" y="0"/>
                        </a:cubicBezTo>
                        <a:close/>
                        <a:moveTo>
                          <a:pt x="21" y="37"/>
                        </a:moveTo>
                        <a:cubicBezTo>
                          <a:pt x="12" y="37"/>
                          <a:pt x="5" y="30"/>
                          <a:pt x="5" y="21"/>
                        </a:cubicBezTo>
                        <a:cubicBezTo>
                          <a:pt x="5" y="12"/>
                          <a:pt x="12" y="4"/>
                          <a:pt x="21" y="4"/>
                        </a:cubicBezTo>
                        <a:cubicBezTo>
                          <a:pt x="31" y="4"/>
                          <a:pt x="38" y="12"/>
                          <a:pt x="38" y="21"/>
                        </a:cubicBezTo>
                        <a:cubicBezTo>
                          <a:pt x="38" y="30"/>
                          <a:pt x="31" y="37"/>
                          <a:pt x="21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25" name="组合 224"/>
              <p:cNvGrpSpPr/>
              <p:nvPr/>
            </p:nvGrpSpPr>
            <p:grpSpPr>
              <a:xfrm>
                <a:off x="7348890" y="3758885"/>
                <a:ext cx="982465" cy="982465"/>
                <a:chOff x="6224892" y="4353111"/>
                <a:chExt cx="931637" cy="931637"/>
              </a:xfrm>
            </p:grpSpPr>
            <p:sp>
              <p:nvSpPr>
                <p:cNvPr id="226" name="椭圆 225"/>
                <p:cNvSpPr/>
                <p:nvPr/>
              </p:nvSpPr>
              <p:spPr>
                <a:xfrm>
                  <a:off x="6224892" y="4353111"/>
                  <a:ext cx="931637" cy="931637"/>
                </a:xfrm>
                <a:prstGeom prst="ellipse">
                  <a:avLst/>
                </a:prstGeom>
                <a:solidFill>
                  <a:srgbClr val="008CD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椭圆 226"/>
                <p:cNvSpPr/>
                <p:nvPr/>
              </p:nvSpPr>
              <p:spPr>
                <a:xfrm>
                  <a:off x="6309150" y="4437369"/>
                  <a:ext cx="763118" cy="76311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ln>
                  <a:gradFill>
                    <a:gsLst>
                      <a:gs pos="0">
                        <a:schemeClr val="bg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28" name="组合 227"/>
                <p:cNvGrpSpPr/>
                <p:nvPr/>
              </p:nvGrpSpPr>
              <p:grpSpPr>
                <a:xfrm>
                  <a:off x="6560055" y="4656435"/>
                  <a:ext cx="280881" cy="344039"/>
                  <a:chOff x="6605340" y="4486155"/>
                  <a:chExt cx="403136" cy="493783"/>
                </a:xfrm>
                <a:solidFill>
                  <a:schemeClr val="tx1"/>
                </a:solidFill>
              </p:grpSpPr>
              <p:sp>
                <p:nvSpPr>
                  <p:cNvPr id="229" name="Freeform 115"/>
                  <p:cNvSpPr/>
                  <p:nvPr/>
                </p:nvSpPr>
                <p:spPr bwMode="auto">
                  <a:xfrm>
                    <a:off x="6743694" y="4903605"/>
                    <a:ext cx="47708" cy="48902"/>
                  </a:xfrm>
                  <a:custGeom>
                    <a:avLst/>
                    <a:gdLst>
                      <a:gd name="T0" fmla="*/ 12 w 17"/>
                      <a:gd name="T1" fmla="*/ 0 h 17"/>
                      <a:gd name="T2" fmla="*/ 12 w 17"/>
                      <a:gd name="T3" fmla="*/ 4 h 17"/>
                      <a:gd name="T4" fmla="*/ 15 w 17"/>
                      <a:gd name="T5" fmla="*/ 9 h 17"/>
                      <a:gd name="T6" fmla="*/ 8 w 17"/>
                      <a:gd name="T7" fmla="*/ 14 h 17"/>
                      <a:gd name="T8" fmla="*/ 3 w 17"/>
                      <a:gd name="T9" fmla="*/ 7 h 17"/>
                      <a:gd name="T10" fmla="*/ 5 w 17"/>
                      <a:gd name="T11" fmla="*/ 4 h 17"/>
                      <a:gd name="T12" fmla="*/ 5 w 17"/>
                      <a:gd name="T13" fmla="*/ 1 h 17"/>
                      <a:gd name="T14" fmla="*/ 0 w 17"/>
                      <a:gd name="T15" fmla="*/ 8 h 17"/>
                      <a:gd name="T16" fmla="*/ 9 w 17"/>
                      <a:gd name="T17" fmla="*/ 17 h 17"/>
                      <a:gd name="T18" fmla="*/ 17 w 17"/>
                      <a:gd name="T19" fmla="*/ 8 h 17"/>
                      <a:gd name="T20" fmla="*/ 12 w 17"/>
                      <a:gd name="T21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7" h="17">
                        <a:moveTo>
                          <a:pt x="12" y="0"/>
                        </a:move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4" y="5"/>
                          <a:pt x="15" y="7"/>
                          <a:pt x="15" y="9"/>
                        </a:cubicBezTo>
                        <a:cubicBezTo>
                          <a:pt x="14" y="12"/>
                          <a:pt x="11" y="14"/>
                          <a:pt x="8" y="14"/>
                        </a:cubicBezTo>
                        <a:cubicBezTo>
                          <a:pt x="5" y="14"/>
                          <a:pt x="3" y="11"/>
                          <a:pt x="3" y="7"/>
                        </a:cubicBezTo>
                        <a:cubicBezTo>
                          <a:pt x="3" y="6"/>
                          <a:pt x="4" y="5"/>
                          <a:pt x="5" y="4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2" y="2"/>
                          <a:pt x="0" y="5"/>
                          <a:pt x="0" y="8"/>
                        </a:cubicBezTo>
                        <a:cubicBezTo>
                          <a:pt x="0" y="13"/>
                          <a:pt x="4" y="17"/>
                          <a:pt x="9" y="17"/>
                        </a:cubicBezTo>
                        <a:cubicBezTo>
                          <a:pt x="14" y="17"/>
                          <a:pt x="17" y="13"/>
                          <a:pt x="17" y="8"/>
                        </a:cubicBezTo>
                        <a:cubicBezTo>
                          <a:pt x="17" y="5"/>
                          <a:pt x="15" y="2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0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6762778" y="4895255"/>
                    <a:ext cx="8349" cy="34589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1" name="Freeform 117"/>
                  <p:cNvSpPr/>
                  <p:nvPr/>
                </p:nvSpPr>
                <p:spPr bwMode="auto">
                  <a:xfrm>
                    <a:off x="6754428" y="4684146"/>
                    <a:ext cx="51287" cy="134777"/>
                  </a:xfrm>
                  <a:custGeom>
                    <a:avLst/>
                    <a:gdLst>
                      <a:gd name="T0" fmla="*/ 22 w 43"/>
                      <a:gd name="T1" fmla="*/ 0 h 113"/>
                      <a:gd name="T2" fmla="*/ 0 w 43"/>
                      <a:gd name="T3" fmla="*/ 16 h 113"/>
                      <a:gd name="T4" fmla="*/ 0 w 43"/>
                      <a:gd name="T5" fmla="*/ 113 h 113"/>
                      <a:gd name="T6" fmla="*/ 43 w 43"/>
                      <a:gd name="T7" fmla="*/ 113 h 113"/>
                      <a:gd name="T8" fmla="*/ 43 w 43"/>
                      <a:gd name="T9" fmla="*/ 19 h 113"/>
                      <a:gd name="T10" fmla="*/ 22 w 43"/>
                      <a:gd name="T11" fmla="*/ 0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3" h="113">
                        <a:moveTo>
                          <a:pt x="22" y="0"/>
                        </a:moveTo>
                        <a:lnTo>
                          <a:pt x="0" y="16"/>
                        </a:lnTo>
                        <a:lnTo>
                          <a:pt x="0" y="113"/>
                        </a:lnTo>
                        <a:lnTo>
                          <a:pt x="43" y="113"/>
                        </a:lnTo>
                        <a:lnTo>
                          <a:pt x="43" y="19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2" name="Freeform 118"/>
                  <p:cNvSpPr/>
                  <p:nvPr/>
                </p:nvSpPr>
                <p:spPr bwMode="auto">
                  <a:xfrm>
                    <a:off x="6839111" y="4709192"/>
                    <a:ext cx="51287" cy="109730"/>
                  </a:xfrm>
                  <a:custGeom>
                    <a:avLst/>
                    <a:gdLst>
                      <a:gd name="T0" fmla="*/ 10 w 43"/>
                      <a:gd name="T1" fmla="*/ 29 h 92"/>
                      <a:gd name="T2" fmla="*/ 0 w 43"/>
                      <a:gd name="T3" fmla="*/ 21 h 92"/>
                      <a:gd name="T4" fmla="*/ 0 w 43"/>
                      <a:gd name="T5" fmla="*/ 92 h 92"/>
                      <a:gd name="T6" fmla="*/ 43 w 43"/>
                      <a:gd name="T7" fmla="*/ 92 h 92"/>
                      <a:gd name="T8" fmla="*/ 43 w 43"/>
                      <a:gd name="T9" fmla="*/ 0 h 92"/>
                      <a:gd name="T10" fmla="*/ 10 w 43"/>
                      <a:gd name="T11" fmla="*/ 29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3" h="92">
                        <a:moveTo>
                          <a:pt x="10" y="29"/>
                        </a:moveTo>
                        <a:lnTo>
                          <a:pt x="0" y="21"/>
                        </a:lnTo>
                        <a:lnTo>
                          <a:pt x="0" y="92"/>
                        </a:lnTo>
                        <a:lnTo>
                          <a:pt x="43" y="92"/>
                        </a:lnTo>
                        <a:lnTo>
                          <a:pt x="43" y="0"/>
                        </a:lnTo>
                        <a:lnTo>
                          <a:pt x="10" y="2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3" name="Freeform 119"/>
                  <p:cNvSpPr/>
                  <p:nvPr/>
                </p:nvSpPr>
                <p:spPr bwMode="auto">
                  <a:xfrm>
                    <a:off x="6669746" y="4731854"/>
                    <a:ext cx="51287" cy="87068"/>
                  </a:xfrm>
                  <a:custGeom>
                    <a:avLst/>
                    <a:gdLst>
                      <a:gd name="T0" fmla="*/ 0 w 43"/>
                      <a:gd name="T1" fmla="*/ 36 h 73"/>
                      <a:gd name="T2" fmla="*/ 0 w 43"/>
                      <a:gd name="T3" fmla="*/ 73 h 73"/>
                      <a:gd name="T4" fmla="*/ 43 w 43"/>
                      <a:gd name="T5" fmla="*/ 73 h 73"/>
                      <a:gd name="T6" fmla="*/ 43 w 43"/>
                      <a:gd name="T7" fmla="*/ 0 h 73"/>
                      <a:gd name="T8" fmla="*/ 0 w 43"/>
                      <a:gd name="T9" fmla="*/ 36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3" h="73">
                        <a:moveTo>
                          <a:pt x="0" y="36"/>
                        </a:moveTo>
                        <a:lnTo>
                          <a:pt x="0" y="73"/>
                        </a:lnTo>
                        <a:lnTo>
                          <a:pt x="43" y="73"/>
                        </a:lnTo>
                        <a:lnTo>
                          <a:pt x="43" y="0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4" name="Freeform 120"/>
                  <p:cNvSpPr/>
                  <p:nvPr/>
                </p:nvSpPr>
                <p:spPr bwMode="auto">
                  <a:xfrm>
                    <a:off x="6927372" y="4636437"/>
                    <a:ext cx="50094" cy="182485"/>
                  </a:xfrm>
                  <a:custGeom>
                    <a:avLst/>
                    <a:gdLst>
                      <a:gd name="T0" fmla="*/ 0 w 42"/>
                      <a:gd name="T1" fmla="*/ 153 h 153"/>
                      <a:gd name="T2" fmla="*/ 42 w 42"/>
                      <a:gd name="T3" fmla="*/ 153 h 153"/>
                      <a:gd name="T4" fmla="*/ 42 w 42"/>
                      <a:gd name="T5" fmla="*/ 0 h 153"/>
                      <a:gd name="T6" fmla="*/ 0 w 42"/>
                      <a:gd name="T7" fmla="*/ 35 h 153"/>
                      <a:gd name="T8" fmla="*/ 0 w 42"/>
                      <a:gd name="T9" fmla="*/ 153 h 1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2" h="153">
                        <a:moveTo>
                          <a:pt x="0" y="153"/>
                        </a:moveTo>
                        <a:lnTo>
                          <a:pt x="42" y="153"/>
                        </a:lnTo>
                        <a:lnTo>
                          <a:pt x="42" y="0"/>
                        </a:lnTo>
                        <a:lnTo>
                          <a:pt x="0" y="35"/>
                        </a:lnTo>
                        <a:lnTo>
                          <a:pt x="0" y="15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5" name="Freeform 121"/>
                  <p:cNvSpPr/>
                  <p:nvPr/>
                </p:nvSpPr>
                <p:spPr bwMode="auto">
                  <a:xfrm>
                    <a:off x="6904710" y="4556525"/>
                    <a:ext cx="25047" cy="51287"/>
                  </a:xfrm>
                  <a:custGeom>
                    <a:avLst/>
                    <a:gdLst>
                      <a:gd name="T0" fmla="*/ 21 w 21"/>
                      <a:gd name="T1" fmla="*/ 22 h 43"/>
                      <a:gd name="T2" fmla="*/ 0 w 21"/>
                      <a:gd name="T3" fmla="*/ 0 h 43"/>
                      <a:gd name="T4" fmla="*/ 0 w 21"/>
                      <a:gd name="T5" fmla="*/ 43 h 43"/>
                      <a:gd name="T6" fmla="*/ 21 w 21"/>
                      <a:gd name="T7" fmla="*/ 22 h 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" h="43">
                        <a:moveTo>
                          <a:pt x="21" y="22"/>
                        </a:moveTo>
                        <a:lnTo>
                          <a:pt x="0" y="0"/>
                        </a:lnTo>
                        <a:lnTo>
                          <a:pt x="0" y="43"/>
                        </a:lnTo>
                        <a:lnTo>
                          <a:pt x="21" y="2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6" name="Freeform 122"/>
                  <p:cNvSpPr>
                    <a:spLocks noEditPoints="1"/>
                  </p:cNvSpPr>
                  <p:nvPr/>
                </p:nvSpPr>
                <p:spPr bwMode="auto">
                  <a:xfrm>
                    <a:off x="6605340" y="4486155"/>
                    <a:ext cx="332767" cy="493783"/>
                  </a:xfrm>
                  <a:custGeom>
                    <a:avLst/>
                    <a:gdLst>
                      <a:gd name="T0" fmla="*/ 108 w 118"/>
                      <a:gd name="T1" fmla="*/ 69 h 175"/>
                      <a:gd name="T2" fmla="*/ 107 w 118"/>
                      <a:gd name="T3" fmla="*/ 70 h 175"/>
                      <a:gd name="T4" fmla="*/ 107 w 118"/>
                      <a:gd name="T5" fmla="*/ 123 h 175"/>
                      <a:gd name="T6" fmla="*/ 106 w 118"/>
                      <a:gd name="T7" fmla="*/ 123 h 175"/>
                      <a:gd name="T8" fmla="*/ 106 w 118"/>
                      <a:gd name="T9" fmla="*/ 136 h 175"/>
                      <a:gd name="T10" fmla="*/ 12 w 118"/>
                      <a:gd name="T11" fmla="*/ 136 h 175"/>
                      <a:gd name="T12" fmla="*/ 12 w 118"/>
                      <a:gd name="T13" fmla="*/ 12 h 175"/>
                      <a:gd name="T14" fmla="*/ 106 w 118"/>
                      <a:gd name="T15" fmla="*/ 12 h 175"/>
                      <a:gd name="T16" fmla="*/ 106 w 118"/>
                      <a:gd name="T17" fmla="*/ 15 h 175"/>
                      <a:gd name="T18" fmla="*/ 118 w 118"/>
                      <a:gd name="T19" fmla="*/ 15 h 175"/>
                      <a:gd name="T20" fmla="*/ 118 w 118"/>
                      <a:gd name="T21" fmla="*/ 10 h 175"/>
                      <a:gd name="T22" fmla="*/ 108 w 118"/>
                      <a:gd name="T23" fmla="*/ 0 h 175"/>
                      <a:gd name="T24" fmla="*/ 9 w 118"/>
                      <a:gd name="T25" fmla="*/ 0 h 175"/>
                      <a:gd name="T26" fmla="*/ 0 w 118"/>
                      <a:gd name="T27" fmla="*/ 10 h 175"/>
                      <a:gd name="T28" fmla="*/ 0 w 118"/>
                      <a:gd name="T29" fmla="*/ 165 h 175"/>
                      <a:gd name="T30" fmla="*/ 9 w 118"/>
                      <a:gd name="T31" fmla="*/ 175 h 175"/>
                      <a:gd name="T32" fmla="*/ 108 w 118"/>
                      <a:gd name="T33" fmla="*/ 175 h 175"/>
                      <a:gd name="T34" fmla="*/ 118 w 118"/>
                      <a:gd name="T35" fmla="*/ 165 h 175"/>
                      <a:gd name="T36" fmla="*/ 118 w 118"/>
                      <a:gd name="T37" fmla="*/ 123 h 175"/>
                      <a:gd name="T38" fmla="*/ 108 w 118"/>
                      <a:gd name="T39" fmla="*/ 123 h 175"/>
                      <a:gd name="T40" fmla="*/ 108 w 118"/>
                      <a:gd name="T41" fmla="*/ 69 h 175"/>
                      <a:gd name="T42" fmla="*/ 58 w 118"/>
                      <a:gd name="T43" fmla="*/ 170 h 175"/>
                      <a:gd name="T44" fmla="*/ 43 w 118"/>
                      <a:gd name="T45" fmla="*/ 155 h 175"/>
                      <a:gd name="T46" fmla="*/ 58 w 118"/>
                      <a:gd name="T47" fmla="*/ 140 h 175"/>
                      <a:gd name="T48" fmla="*/ 73 w 118"/>
                      <a:gd name="T49" fmla="*/ 155 h 175"/>
                      <a:gd name="T50" fmla="*/ 58 w 118"/>
                      <a:gd name="T51" fmla="*/ 17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18" h="175">
                        <a:moveTo>
                          <a:pt x="108" y="69"/>
                        </a:moveTo>
                        <a:cubicBezTo>
                          <a:pt x="107" y="70"/>
                          <a:pt x="107" y="70"/>
                          <a:pt x="107" y="70"/>
                        </a:cubicBezTo>
                        <a:cubicBezTo>
                          <a:pt x="107" y="123"/>
                          <a:pt x="107" y="123"/>
                          <a:pt x="107" y="123"/>
                        </a:cubicBezTo>
                        <a:cubicBezTo>
                          <a:pt x="106" y="123"/>
                          <a:pt x="106" y="123"/>
                          <a:pt x="106" y="123"/>
                        </a:cubicBezTo>
                        <a:cubicBezTo>
                          <a:pt x="106" y="136"/>
                          <a:pt x="106" y="136"/>
                          <a:pt x="106" y="136"/>
                        </a:cubicBezTo>
                        <a:cubicBezTo>
                          <a:pt x="12" y="136"/>
                          <a:pt x="12" y="136"/>
                          <a:pt x="12" y="136"/>
                        </a:cubicBezTo>
                        <a:cubicBezTo>
                          <a:pt x="12" y="12"/>
                          <a:pt x="12" y="12"/>
                          <a:pt x="12" y="12"/>
                        </a:cubicBezTo>
                        <a:cubicBezTo>
                          <a:pt x="106" y="12"/>
                          <a:pt x="106" y="12"/>
                          <a:pt x="106" y="12"/>
                        </a:cubicBezTo>
                        <a:cubicBezTo>
                          <a:pt x="106" y="15"/>
                          <a:pt x="106" y="15"/>
                          <a:pt x="106" y="15"/>
                        </a:cubicBezTo>
                        <a:cubicBezTo>
                          <a:pt x="118" y="15"/>
                          <a:pt x="118" y="15"/>
                          <a:pt x="118" y="15"/>
                        </a:cubicBezTo>
                        <a:cubicBezTo>
                          <a:pt x="118" y="10"/>
                          <a:pt x="118" y="10"/>
                          <a:pt x="118" y="10"/>
                        </a:cubicBezTo>
                        <a:cubicBezTo>
                          <a:pt x="118" y="4"/>
                          <a:pt x="114" y="0"/>
                          <a:pt x="108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4" y="0"/>
                          <a:pt x="0" y="4"/>
                          <a:pt x="0" y="10"/>
                        </a:cubicBezTo>
                        <a:cubicBezTo>
                          <a:pt x="0" y="165"/>
                          <a:pt x="0" y="165"/>
                          <a:pt x="0" y="165"/>
                        </a:cubicBezTo>
                        <a:cubicBezTo>
                          <a:pt x="0" y="171"/>
                          <a:pt x="4" y="175"/>
                          <a:pt x="9" y="175"/>
                        </a:cubicBezTo>
                        <a:cubicBezTo>
                          <a:pt x="108" y="175"/>
                          <a:pt x="108" y="175"/>
                          <a:pt x="108" y="175"/>
                        </a:cubicBezTo>
                        <a:cubicBezTo>
                          <a:pt x="114" y="175"/>
                          <a:pt x="118" y="171"/>
                          <a:pt x="118" y="165"/>
                        </a:cubicBezTo>
                        <a:cubicBezTo>
                          <a:pt x="118" y="123"/>
                          <a:pt x="118" y="123"/>
                          <a:pt x="118" y="123"/>
                        </a:cubicBezTo>
                        <a:cubicBezTo>
                          <a:pt x="108" y="123"/>
                          <a:pt x="108" y="123"/>
                          <a:pt x="108" y="123"/>
                        </a:cubicBezTo>
                        <a:lnTo>
                          <a:pt x="108" y="69"/>
                        </a:lnTo>
                        <a:close/>
                        <a:moveTo>
                          <a:pt x="58" y="170"/>
                        </a:moveTo>
                        <a:cubicBezTo>
                          <a:pt x="50" y="170"/>
                          <a:pt x="43" y="163"/>
                          <a:pt x="43" y="155"/>
                        </a:cubicBezTo>
                        <a:cubicBezTo>
                          <a:pt x="43" y="147"/>
                          <a:pt x="50" y="140"/>
                          <a:pt x="58" y="140"/>
                        </a:cubicBezTo>
                        <a:cubicBezTo>
                          <a:pt x="66" y="140"/>
                          <a:pt x="73" y="147"/>
                          <a:pt x="73" y="155"/>
                        </a:cubicBezTo>
                        <a:cubicBezTo>
                          <a:pt x="73" y="163"/>
                          <a:pt x="66" y="170"/>
                          <a:pt x="58" y="17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7" name="Freeform 123"/>
                  <p:cNvSpPr/>
                  <p:nvPr/>
                </p:nvSpPr>
                <p:spPr bwMode="auto">
                  <a:xfrm>
                    <a:off x="6669746" y="4543406"/>
                    <a:ext cx="338730" cy="200376"/>
                  </a:xfrm>
                  <a:custGeom>
                    <a:avLst/>
                    <a:gdLst>
                      <a:gd name="T0" fmla="*/ 204 w 284"/>
                      <a:gd name="T1" fmla="*/ 0 h 168"/>
                      <a:gd name="T2" fmla="*/ 239 w 284"/>
                      <a:gd name="T3" fmla="*/ 35 h 168"/>
                      <a:gd name="T4" fmla="*/ 152 w 284"/>
                      <a:gd name="T5" fmla="*/ 108 h 168"/>
                      <a:gd name="T6" fmla="*/ 93 w 284"/>
                      <a:gd name="T7" fmla="*/ 59 h 168"/>
                      <a:gd name="T8" fmla="*/ 0 w 284"/>
                      <a:gd name="T9" fmla="*/ 134 h 168"/>
                      <a:gd name="T10" fmla="*/ 0 w 284"/>
                      <a:gd name="T11" fmla="*/ 168 h 168"/>
                      <a:gd name="T12" fmla="*/ 93 w 284"/>
                      <a:gd name="T13" fmla="*/ 92 h 168"/>
                      <a:gd name="T14" fmla="*/ 152 w 284"/>
                      <a:gd name="T15" fmla="*/ 142 h 168"/>
                      <a:gd name="T16" fmla="*/ 256 w 284"/>
                      <a:gd name="T17" fmla="*/ 52 h 168"/>
                      <a:gd name="T18" fmla="*/ 284 w 284"/>
                      <a:gd name="T19" fmla="*/ 80 h 168"/>
                      <a:gd name="T20" fmla="*/ 284 w 284"/>
                      <a:gd name="T21" fmla="*/ 0 h 168"/>
                      <a:gd name="T22" fmla="*/ 204 w 284"/>
                      <a:gd name="T23" fmla="*/ 0 h 1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84" h="168">
                        <a:moveTo>
                          <a:pt x="204" y="0"/>
                        </a:moveTo>
                        <a:lnTo>
                          <a:pt x="239" y="35"/>
                        </a:lnTo>
                        <a:lnTo>
                          <a:pt x="152" y="108"/>
                        </a:lnTo>
                        <a:lnTo>
                          <a:pt x="93" y="59"/>
                        </a:lnTo>
                        <a:lnTo>
                          <a:pt x="0" y="134"/>
                        </a:lnTo>
                        <a:lnTo>
                          <a:pt x="0" y="168"/>
                        </a:lnTo>
                        <a:lnTo>
                          <a:pt x="93" y="92"/>
                        </a:lnTo>
                        <a:lnTo>
                          <a:pt x="152" y="142"/>
                        </a:lnTo>
                        <a:lnTo>
                          <a:pt x="256" y="52"/>
                        </a:lnTo>
                        <a:lnTo>
                          <a:pt x="284" y="80"/>
                        </a:lnTo>
                        <a:lnTo>
                          <a:pt x="284" y="0"/>
                        </a:lnTo>
                        <a:lnTo>
                          <a:pt x="20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38" name="组合 237"/>
              <p:cNvGrpSpPr/>
              <p:nvPr/>
            </p:nvGrpSpPr>
            <p:grpSpPr>
              <a:xfrm>
                <a:off x="8733631" y="2396616"/>
                <a:ext cx="982465" cy="982465"/>
                <a:chOff x="7524723" y="3076352"/>
                <a:chExt cx="931637" cy="931637"/>
              </a:xfrm>
            </p:grpSpPr>
            <p:sp>
              <p:nvSpPr>
                <p:cNvPr id="239" name="椭圆 238"/>
                <p:cNvSpPr/>
                <p:nvPr/>
              </p:nvSpPr>
              <p:spPr>
                <a:xfrm>
                  <a:off x="7524723" y="3076352"/>
                  <a:ext cx="931637" cy="931637"/>
                </a:xfrm>
                <a:prstGeom prst="ellipse">
                  <a:avLst/>
                </a:prstGeom>
                <a:solidFill>
                  <a:srgbClr val="82B1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椭圆 239"/>
                <p:cNvSpPr/>
                <p:nvPr/>
              </p:nvSpPr>
              <p:spPr>
                <a:xfrm>
                  <a:off x="7608981" y="3160610"/>
                  <a:ext cx="763118" cy="763118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n>
                  <a:gradFill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41" name="组合 240"/>
                <p:cNvGrpSpPr/>
                <p:nvPr/>
              </p:nvGrpSpPr>
              <p:grpSpPr>
                <a:xfrm>
                  <a:off x="7845514" y="3367127"/>
                  <a:ext cx="364366" cy="342888"/>
                  <a:chOff x="5067933" y="4413400"/>
                  <a:chExt cx="586815" cy="552226"/>
                </a:xfrm>
                <a:solidFill>
                  <a:schemeClr val="tx1"/>
                </a:solidFill>
              </p:grpSpPr>
              <p:sp>
                <p:nvSpPr>
                  <p:cNvPr id="242" name="Freeform 124"/>
                  <p:cNvSpPr>
                    <a:spLocks noEditPoints="1"/>
                  </p:cNvSpPr>
                  <p:nvPr/>
                </p:nvSpPr>
                <p:spPr bwMode="auto">
                  <a:xfrm>
                    <a:off x="5121606" y="4413400"/>
                    <a:ext cx="242121" cy="304142"/>
                  </a:xfrm>
                  <a:custGeom>
                    <a:avLst/>
                    <a:gdLst>
                      <a:gd name="T0" fmla="*/ 6 w 86"/>
                      <a:gd name="T1" fmla="*/ 68 h 108"/>
                      <a:gd name="T2" fmla="*/ 14 w 86"/>
                      <a:gd name="T3" fmla="*/ 77 h 108"/>
                      <a:gd name="T4" fmla="*/ 45 w 86"/>
                      <a:gd name="T5" fmla="*/ 108 h 108"/>
                      <a:gd name="T6" fmla="*/ 76 w 86"/>
                      <a:gd name="T7" fmla="*/ 77 h 108"/>
                      <a:gd name="T8" fmla="*/ 76 w 86"/>
                      <a:gd name="T9" fmla="*/ 77 h 108"/>
                      <a:gd name="T10" fmla="*/ 84 w 86"/>
                      <a:gd name="T11" fmla="*/ 68 h 108"/>
                      <a:gd name="T12" fmla="*/ 78 w 86"/>
                      <a:gd name="T13" fmla="*/ 59 h 108"/>
                      <a:gd name="T14" fmla="*/ 78 w 86"/>
                      <a:gd name="T15" fmla="*/ 59 h 108"/>
                      <a:gd name="T16" fmla="*/ 68 w 86"/>
                      <a:gd name="T17" fmla="*/ 24 h 108"/>
                      <a:gd name="T18" fmla="*/ 22 w 86"/>
                      <a:gd name="T19" fmla="*/ 19 h 108"/>
                      <a:gd name="T20" fmla="*/ 11 w 86"/>
                      <a:gd name="T21" fmla="*/ 59 h 108"/>
                      <a:gd name="T22" fmla="*/ 11 w 86"/>
                      <a:gd name="T23" fmla="*/ 59 h 108"/>
                      <a:gd name="T24" fmla="*/ 6 w 86"/>
                      <a:gd name="T25" fmla="*/ 68 h 108"/>
                      <a:gd name="T26" fmla="*/ 14 w 86"/>
                      <a:gd name="T27" fmla="*/ 60 h 108"/>
                      <a:gd name="T28" fmla="*/ 14 w 86"/>
                      <a:gd name="T29" fmla="*/ 60 h 108"/>
                      <a:gd name="T30" fmla="*/ 15 w 86"/>
                      <a:gd name="T31" fmla="*/ 60 h 108"/>
                      <a:gd name="T32" fmla="*/ 15 w 86"/>
                      <a:gd name="T33" fmla="*/ 58 h 108"/>
                      <a:gd name="T34" fmla="*/ 17 w 86"/>
                      <a:gd name="T35" fmla="*/ 46 h 108"/>
                      <a:gd name="T36" fmla="*/ 20 w 86"/>
                      <a:gd name="T37" fmla="*/ 42 h 108"/>
                      <a:gd name="T38" fmla="*/ 56 w 86"/>
                      <a:gd name="T39" fmla="*/ 34 h 108"/>
                      <a:gd name="T40" fmla="*/ 73 w 86"/>
                      <a:gd name="T41" fmla="*/ 61 h 108"/>
                      <a:gd name="T42" fmla="*/ 74 w 86"/>
                      <a:gd name="T43" fmla="*/ 61 h 108"/>
                      <a:gd name="T44" fmla="*/ 75 w 86"/>
                      <a:gd name="T45" fmla="*/ 61 h 108"/>
                      <a:gd name="T46" fmla="*/ 76 w 86"/>
                      <a:gd name="T47" fmla="*/ 60 h 108"/>
                      <a:gd name="T48" fmla="*/ 80 w 86"/>
                      <a:gd name="T49" fmla="*/ 62 h 108"/>
                      <a:gd name="T50" fmla="*/ 82 w 86"/>
                      <a:gd name="T51" fmla="*/ 68 h 108"/>
                      <a:gd name="T52" fmla="*/ 80 w 86"/>
                      <a:gd name="T53" fmla="*/ 73 h 108"/>
                      <a:gd name="T54" fmla="*/ 76 w 86"/>
                      <a:gd name="T55" fmla="*/ 75 h 108"/>
                      <a:gd name="T56" fmla="*/ 76 w 86"/>
                      <a:gd name="T57" fmla="*/ 75 h 108"/>
                      <a:gd name="T58" fmla="*/ 74 w 86"/>
                      <a:gd name="T59" fmla="*/ 75 h 108"/>
                      <a:gd name="T60" fmla="*/ 74 w 86"/>
                      <a:gd name="T61" fmla="*/ 77 h 108"/>
                      <a:gd name="T62" fmla="*/ 63 w 86"/>
                      <a:gd name="T63" fmla="*/ 98 h 108"/>
                      <a:gd name="T64" fmla="*/ 55 w 86"/>
                      <a:gd name="T65" fmla="*/ 104 h 108"/>
                      <a:gd name="T66" fmla="*/ 45 w 86"/>
                      <a:gd name="T67" fmla="*/ 106 h 108"/>
                      <a:gd name="T68" fmla="*/ 35 w 86"/>
                      <a:gd name="T69" fmla="*/ 104 h 108"/>
                      <a:gd name="T70" fmla="*/ 26 w 86"/>
                      <a:gd name="T71" fmla="*/ 98 h 108"/>
                      <a:gd name="T72" fmla="*/ 16 w 86"/>
                      <a:gd name="T73" fmla="*/ 77 h 108"/>
                      <a:gd name="T74" fmla="*/ 15 w 86"/>
                      <a:gd name="T75" fmla="*/ 75 h 108"/>
                      <a:gd name="T76" fmla="*/ 14 w 86"/>
                      <a:gd name="T77" fmla="*/ 75 h 108"/>
                      <a:gd name="T78" fmla="*/ 8 w 86"/>
                      <a:gd name="T79" fmla="*/ 68 h 108"/>
                      <a:gd name="T80" fmla="*/ 10 w 86"/>
                      <a:gd name="T81" fmla="*/ 62 h 108"/>
                      <a:gd name="T82" fmla="*/ 14 w 86"/>
                      <a:gd name="T83" fmla="*/ 6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86" h="108">
                        <a:moveTo>
                          <a:pt x="6" y="68"/>
                        </a:moveTo>
                        <a:cubicBezTo>
                          <a:pt x="6" y="73"/>
                          <a:pt x="9" y="77"/>
                          <a:pt x="14" y="77"/>
                        </a:cubicBezTo>
                        <a:cubicBezTo>
                          <a:pt x="17" y="95"/>
                          <a:pt x="29" y="108"/>
                          <a:pt x="45" y="108"/>
                        </a:cubicBezTo>
                        <a:cubicBezTo>
                          <a:pt x="60" y="108"/>
                          <a:pt x="73" y="95"/>
                          <a:pt x="76" y="77"/>
                        </a:cubicBezTo>
                        <a:cubicBezTo>
                          <a:pt x="76" y="77"/>
                          <a:pt x="76" y="77"/>
                          <a:pt x="76" y="77"/>
                        </a:cubicBezTo>
                        <a:cubicBezTo>
                          <a:pt x="81" y="77"/>
                          <a:pt x="84" y="73"/>
                          <a:pt x="84" y="68"/>
                        </a:cubicBezTo>
                        <a:cubicBezTo>
                          <a:pt x="84" y="63"/>
                          <a:pt x="81" y="59"/>
                          <a:pt x="78" y="59"/>
                        </a:cubicBezTo>
                        <a:cubicBezTo>
                          <a:pt x="78" y="59"/>
                          <a:pt x="78" y="59"/>
                          <a:pt x="78" y="59"/>
                        </a:cubicBezTo>
                        <a:cubicBezTo>
                          <a:pt x="78" y="59"/>
                          <a:pt x="86" y="31"/>
                          <a:pt x="68" y="24"/>
                        </a:cubicBezTo>
                        <a:cubicBezTo>
                          <a:pt x="66" y="0"/>
                          <a:pt x="22" y="19"/>
                          <a:pt x="22" y="19"/>
                        </a:cubicBezTo>
                        <a:cubicBezTo>
                          <a:pt x="0" y="30"/>
                          <a:pt x="11" y="59"/>
                          <a:pt x="11" y="59"/>
                        </a:cubicBezTo>
                        <a:cubicBezTo>
                          <a:pt x="11" y="59"/>
                          <a:pt x="11" y="59"/>
                          <a:pt x="11" y="59"/>
                        </a:cubicBezTo>
                        <a:cubicBezTo>
                          <a:pt x="8" y="61"/>
                          <a:pt x="6" y="64"/>
                          <a:pt x="6" y="68"/>
                        </a:cubicBezTo>
                        <a:close/>
                        <a:moveTo>
                          <a:pt x="14" y="60"/>
                        </a:moveTo>
                        <a:cubicBezTo>
                          <a:pt x="14" y="60"/>
                          <a:pt x="14" y="60"/>
                          <a:pt x="14" y="60"/>
                        </a:cubicBezTo>
                        <a:cubicBezTo>
                          <a:pt x="15" y="60"/>
                          <a:pt x="15" y="60"/>
                          <a:pt x="15" y="60"/>
                        </a:cubicBezTo>
                        <a:cubicBezTo>
                          <a:pt x="15" y="58"/>
                          <a:pt x="15" y="58"/>
                          <a:pt x="15" y="58"/>
                        </a:cubicBezTo>
                        <a:cubicBezTo>
                          <a:pt x="17" y="46"/>
                          <a:pt x="17" y="46"/>
                          <a:pt x="17" y="46"/>
                        </a:cubicBezTo>
                        <a:cubicBezTo>
                          <a:pt x="19" y="44"/>
                          <a:pt x="20" y="42"/>
                          <a:pt x="20" y="42"/>
                        </a:cubicBezTo>
                        <a:cubicBezTo>
                          <a:pt x="40" y="43"/>
                          <a:pt x="56" y="34"/>
                          <a:pt x="56" y="34"/>
                        </a:cubicBezTo>
                        <a:cubicBezTo>
                          <a:pt x="69" y="24"/>
                          <a:pt x="73" y="61"/>
                          <a:pt x="73" y="61"/>
                        </a:cubicBezTo>
                        <a:cubicBezTo>
                          <a:pt x="74" y="61"/>
                          <a:pt x="74" y="61"/>
                          <a:pt x="74" y="61"/>
                        </a:cubicBezTo>
                        <a:cubicBezTo>
                          <a:pt x="75" y="61"/>
                          <a:pt x="75" y="61"/>
                          <a:pt x="75" y="61"/>
                        </a:cubicBezTo>
                        <a:cubicBezTo>
                          <a:pt x="76" y="60"/>
                          <a:pt x="76" y="60"/>
                          <a:pt x="76" y="60"/>
                        </a:cubicBezTo>
                        <a:cubicBezTo>
                          <a:pt x="78" y="60"/>
                          <a:pt x="79" y="61"/>
                          <a:pt x="80" y="62"/>
                        </a:cubicBezTo>
                        <a:cubicBezTo>
                          <a:pt x="81" y="64"/>
                          <a:pt x="82" y="66"/>
                          <a:pt x="82" y="68"/>
                        </a:cubicBezTo>
                        <a:cubicBezTo>
                          <a:pt x="82" y="70"/>
                          <a:pt x="81" y="72"/>
                          <a:pt x="80" y="73"/>
                        </a:cubicBezTo>
                        <a:cubicBezTo>
                          <a:pt x="79" y="75"/>
                          <a:pt x="78" y="75"/>
                          <a:pt x="76" y="75"/>
                        </a:cubicBezTo>
                        <a:cubicBezTo>
                          <a:pt x="76" y="75"/>
                          <a:pt x="76" y="75"/>
                          <a:pt x="76" y="75"/>
                        </a:cubicBezTo>
                        <a:cubicBezTo>
                          <a:pt x="74" y="75"/>
                          <a:pt x="74" y="75"/>
                          <a:pt x="74" y="75"/>
                        </a:cubicBezTo>
                        <a:cubicBezTo>
                          <a:pt x="74" y="77"/>
                          <a:pt x="74" y="77"/>
                          <a:pt x="74" y="77"/>
                        </a:cubicBezTo>
                        <a:cubicBezTo>
                          <a:pt x="72" y="85"/>
                          <a:pt x="69" y="92"/>
                          <a:pt x="63" y="98"/>
                        </a:cubicBezTo>
                        <a:cubicBezTo>
                          <a:pt x="61" y="100"/>
                          <a:pt x="58" y="102"/>
                          <a:pt x="55" y="104"/>
                        </a:cubicBezTo>
                        <a:cubicBezTo>
                          <a:pt x="51" y="105"/>
                          <a:pt x="48" y="106"/>
                          <a:pt x="45" y="106"/>
                        </a:cubicBezTo>
                        <a:cubicBezTo>
                          <a:pt x="41" y="106"/>
                          <a:pt x="38" y="105"/>
                          <a:pt x="35" y="104"/>
                        </a:cubicBezTo>
                        <a:cubicBezTo>
                          <a:pt x="32" y="102"/>
                          <a:pt x="29" y="100"/>
                          <a:pt x="26" y="98"/>
                        </a:cubicBezTo>
                        <a:cubicBezTo>
                          <a:pt x="21" y="93"/>
                          <a:pt x="17" y="85"/>
                          <a:pt x="16" y="77"/>
                        </a:cubicBezTo>
                        <a:cubicBezTo>
                          <a:pt x="15" y="75"/>
                          <a:pt x="15" y="75"/>
                          <a:pt x="15" y="75"/>
                        </a:cubicBezTo>
                        <a:cubicBezTo>
                          <a:pt x="14" y="75"/>
                          <a:pt x="14" y="75"/>
                          <a:pt x="14" y="75"/>
                        </a:cubicBezTo>
                        <a:cubicBezTo>
                          <a:pt x="11" y="75"/>
                          <a:pt x="8" y="72"/>
                          <a:pt x="8" y="68"/>
                        </a:cubicBezTo>
                        <a:cubicBezTo>
                          <a:pt x="8" y="66"/>
                          <a:pt x="9" y="64"/>
                          <a:pt x="10" y="62"/>
                        </a:cubicBezTo>
                        <a:cubicBezTo>
                          <a:pt x="11" y="61"/>
                          <a:pt x="13" y="60"/>
                          <a:pt x="14" y="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3" name="Freeform 125"/>
                  <p:cNvSpPr/>
                  <p:nvPr/>
                </p:nvSpPr>
                <p:spPr bwMode="auto">
                  <a:xfrm>
                    <a:off x="5067933" y="4717542"/>
                    <a:ext cx="361392" cy="248084"/>
                  </a:xfrm>
                  <a:custGeom>
                    <a:avLst/>
                    <a:gdLst>
                      <a:gd name="T0" fmla="*/ 126 w 128"/>
                      <a:gd name="T1" fmla="*/ 61 h 88"/>
                      <a:gd name="T2" fmla="*/ 113 w 128"/>
                      <a:gd name="T3" fmla="*/ 64 h 88"/>
                      <a:gd name="T4" fmla="*/ 99 w 128"/>
                      <a:gd name="T5" fmla="*/ 70 h 88"/>
                      <a:gd name="T6" fmla="*/ 83 w 128"/>
                      <a:gd name="T7" fmla="*/ 33 h 88"/>
                      <a:gd name="T8" fmla="*/ 94 w 128"/>
                      <a:gd name="T9" fmla="*/ 28 h 88"/>
                      <a:gd name="T10" fmla="*/ 119 w 128"/>
                      <a:gd name="T11" fmla="*/ 12 h 88"/>
                      <a:gd name="T12" fmla="*/ 99 w 128"/>
                      <a:gd name="T13" fmla="*/ 0 h 88"/>
                      <a:gd name="T14" fmla="*/ 72 w 128"/>
                      <a:gd name="T15" fmla="*/ 43 h 88"/>
                      <a:gd name="T16" fmla="*/ 68 w 128"/>
                      <a:gd name="T17" fmla="*/ 23 h 88"/>
                      <a:gd name="T18" fmla="*/ 72 w 128"/>
                      <a:gd name="T19" fmla="*/ 17 h 88"/>
                      <a:gd name="T20" fmla="*/ 64 w 128"/>
                      <a:gd name="T21" fmla="*/ 10 h 88"/>
                      <a:gd name="T22" fmla="*/ 56 w 128"/>
                      <a:gd name="T23" fmla="*/ 17 h 88"/>
                      <a:gd name="T24" fmla="*/ 60 w 128"/>
                      <a:gd name="T25" fmla="*/ 23 h 88"/>
                      <a:gd name="T26" fmla="*/ 57 w 128"/>
                      <a:gd name="T27" fmla="*/ 43 h 88"/>
                      <a:gd name="T28" fmla="*/ 29 w 128"/>
                      <a:gd name="T29" fmla="*/ 0 h 88"/>
                      <a:gd name="T30" fmla="*/ 0 w 128"/>
                      <a:gd name="T31" fmla="*/ 28 h 88"/>
                      <a:gd name="T32" fmla="*/ 0 w 128"/>
                      <a:gd name="T33" fmla="*/ 82 h 88"/>
                      <a:gd name="T34" fmla="*/ 64 w 128"/>
                      <a:gd name="T35" fmla="*/ 88 h 88"/>
                      <a:gd name="T36" fmla="*/ 128 w 128"/>
                      <a:gd name="T37" fmla="*/ 82 h 88"/>
                      <a:gd name="T38" fmla="*/ 128 w 128"/>
                      <a:gd name="T39" fmla="*/ 65 h 88"/>
                      <a:gd name="T40" fmla="*/ 126 w 128"/>
                      <a:gd name="T41" fmla="*/ 61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28" h="88">
                        <a:moveTo>
                          <a:pt x="126" y="61"/>
                        </a:moveTo>
                        <a:cubicBezTo>
                          <a:pt x="113" y="64"/>
                          <a:pt x="113" y="64"/>
                          <a:pt x="113" y="64"/>
                        </a:cubicBezTo>
                        <a:cubicBezTo>
                          <a:pt x="99" y="70"/>
                          <a:pt x="99" y="70"/>
                          <a:pt x="99" y="70"/>
                        </a:cubicBezTo>
                        <a:cubicBezTo>
                          <a:pt x="83" y="33"/>
                          <a:pt x="83" y="33"/>
                          <a:pt x="83" y="33"/>
                        </a:cubicBezTo>
                        <a:cubicBezTo>
                          <a:pt x="94" y="28"/>
                          <a:pt x="94" y="28"/>
                          <a:pt x="94" y="28"/>
                        </a:cubicBezTo>
                        <a:cubicBezTo>
                          <a:pt x="119" y="12"/>
                          <a:pt x="119" y="12"/>
                          <a:pt x="119" y="12"/>
                        </a:cubicBezTo>
                        <a:cubicBezTo>
                          <a:pt x="114" y="7"/>
                          <a:pt x="107" y="3"/>
                          <a:pt x="99" y="0"/>
                        </a:cubicBezTo>
                        <a:cubicBezTo>
                          <a:pt x="72" y="43"/>
                          <a:pt x="72" y="43"/>
                          <a:pt x="72" y="43"/>
                        </a:cubicBezTo>
                        <a:cubicBezTo>
                          <a:pt x="68" y="23"/>
                          <a:pt x="68" y="23"/>
                          <a:pt x="68" y="23"/>
                        </a:cubicBezTo>
                        <a:cubicBezTo>
                          <a:pt x="70" y="22"/>
                          <a:pt x="72" y="20"/>
                          <a:pt x="72" y="17"/>
                        </a:cubicBezTo>
                        <a:cubicBezTo>
                          <a:pt x="72" y="13"/>
                          <a:pt x="68" y="10"/>
                          <a:pt x="64" y="10"/>
                        </a:cubicBezTo>
                        <a:cubicBezTo>
                          <a:pt x="60" y="10"/>
                          <a:pt x="56" y="13"/>
                          <a:pt x="56" y="17"/>
                        </a:cubicBezTo>
                        <a:cubicBezTo>
                          <a:pt x="56" y="20"/>
                          <a:pt x="58" y="22"/>
                          <a:pt x="60" y="23"/>
                        </a:cubicBezTo>
                        <a:cubicBezTo>
                          <a:pt x="57" y="43"/>
                          <a:pt x="57" y="43"/>
                          <a:pt x="57" y="43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14" y="6"/>
                          <a:pt x="3" y="16"/>
                          <a:pt x="0" y="28"/>
                        </a:cubicBezTo>
                        <a:cubicBezTo>
                          <a:pt x="0" y="82"/>
                          <a:pt x="0" y="82"/>
                          <a:pt x="0" y="82"/>
                        </a:cubicBezTo>
                        <a:cubicBezTo>
                          <a:pt x="0" y="82"/>
                          <a:pt x="33" y="88"/>
                          <a:pt x="64" y="88"/>
                        </a:cubicBezTo>
                        <a:cubicBezTo>
                          <a:pt x="95" y="88"/>
                          <a:pt x="128" y="82"/>
                          <a:pt x="128" y="82"/>
                        </a:cubicBezTo>
                        <a:cubicBezTo>
                          <a:pt x="128" y="65"/>
                          <a:pt x="128" y="65"/>
                          <a:pt x="128" y="65"/>
                        </a:cubicBezTo>
                        <a:cubicBezTo>
                          <a:pt x="127" y="64"/>
                          <a:pt x="126" y="62"/>
                          <a:pt x="126" y="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4" name="Freeform 126"/>
                  <p:cNvSpPr>
                    <a:spLocks noEditPoints="1"/>
                  </p:cNvSpPr>
                  <p:nvPr/>
                </p:nvSpPr>
                <p:spPr bwMode="auto">
                  <a:xfrm>
                    <a:off x="5321981" y="4644786"/>
                    <a:ext cx="332767" cy="273131"/>
                  </a:xfrm>
                  <a:custGeom>
                    <a:avLst/>
                    <a:gdLst>
                      <a:gd name="T0" fmla="*/ 117 w 118"/>
                      <a:gd name="T1" fmla="*/ 60 h 97"/>
                      <a:gd name="T2" fmla="*/ 93 w 118"/>
                      <a:gd name="T3" fmla="*/ 4 h 97"/>
                      <a:gd name="T4" fmla="*/ 87 w 118"/>
                      <a:gd name="T5" fmla="*/ 1 h 97"/>
                      <a:gd name="T6" fmla="*/ 84 w 118"/>
                      <a:gd name="T7" fmla="*/ 7 h 97"/>
                      <a:gd name="T8" fmla="*/ 6 w 118"/>
                      <a:gd name="T9" fmla="*/ 59 h 97"/>
                      <a:gd name="T10" fmla="*/ 0 w 118"/>
                      <a:gd name="T11" fmla="*/ 61 h 97"/>
                      <a:gd name="T12" fmla="*/ 11 w 118"/>
                      <a:gd name="T13" fmla="*/ 89 h 97"/>
                      <a:gd name="T14" fmla="*/ 17 w 118"/>
                      <a:gd name="T15" fmla="*/ 86 h 97"/>
                      <a:gd name="T16" fmla="*/ 13 w 118"/>
                      <a:gd name="T17" fmla="*/ 76 h 97"/>
                      <a:gd name="T18" fmla="*/ 15 w 118"/>
                      <a:gd name="T19" fmla="*/ 75 h 97"/>
                      <a:gd name="T20" fmla="*/ 19 w 118"/>
                      <a:gd name="T21" fmla="*/ 85 h 97"/>
                      <a:gd name="T22" fmla="*/ 39 w 118"/>
                      <a:gd name="T23" fmla="*/ 81 h 97"/>
                      <a:gd name="T24" fmla="*/ 40 w 118"/>
                      <a:gd name="T25" fmla="*/ 84 h 97"/>
                      <a:gd name="T26" fmla="*/ 62 w 118"/>
                      <a:gd name="T27" fmla="*/ 94 h 97"/>
                      <a:gd name="T28" fmla="*/ 71 w 118"/>
                      <a:gd name="T29" fmla="*/ 74 h 97"/>
                      <a:gd name="T30" fmla="*/ 108 w 118"/>
                      <a:gd name="T31" fmla="*/ 65 h 97"/>
                      <a:gd name="T32" fmla="*/ 89 w 118"/>
                      <a:gd name="T33" fmla="*/ 23 h 97"/>
                      <a:gd name="T34" fmla="*/ 91 w 118"/>
                      <a:gd name="T35" fmla="*/ 22 h 97"/>
                      <a:gd name="T36" fmla="*/ 110 w 118"/>
                      <a:gd name="T37" fmla="*/ 66 h 97"/>
                      <a:gd name="T38" fmla="*/ 114 w 118"/>
                      <a:gd name="T39" fmla="*/ 66 h 97"/>
                      <a:gd name="T40" fmla="*/ 117 w 118"/>
                      <a:gd name="T41" fmla="*/ 60 h 97"/>
                      <a:gd name="T42" fmla="*/ 59 w 118"/>
                      <a:gd name="T43" fmla="*/ 87 h 97"/>
                      <a:gd name="T44" fmla="*/ 46 w 118"/>
                      <a:gd name="T45" fmla="*/ 82 h 97"/>
                      <a:gd name="T46" fmla="*/ 46 w 118"/>
                      <a:gd name="T47" fmla="*/ 79 h 97"/>
                      <a:gd name="T48" fmla="*/ 64 w 118"/>
                      <a:gd name="T49" fmla="*/ 75 h 97"/>
                      <a:gd name="T50" fmla="*/ 59 w 118"/>
                      <a:gd name="T51" fmla="*/ 87 h 97"/>
                      <a:gd name="T52" fmla="*/ 79 w 118"/>
                      <a:gd name="T53" fmla="*/ 23 h 97"/>
                      <a:gd name="T54" fmla="*/ 18 w 118"/>
                      <a:gd name="T55" fmla="*/ 64 h 97"/>
                      <a:gd name="T56" fmla="*/ 13 w 118"/>
                      <a:gd name="T57" fmla="*/ 63 h 97"/>
                      <a:gd name="T58" fmla="*/ 14 w 118"/>
                      <a:gd name="T59" fmla="*/ 58 h 97"/>
                      <a:gd name="T60" fmla="*/ 75 w 118"/>
                      <a:gd name="T61" fmla="*/ 17 h 97"/>
                      <a:gd name="T62" fmla="*/ 80 w 118"/>
                      <a:gd name="T63" fmla="*/ 18 h 97"/>
                      <a:gd name="T64" fmla="*/ 79 w 118"/>
                      <a:gd name="T65" fmla="*/ 23 h 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18" h="97">
                        <a:moveTo>
                          <a:pt x="117" y="60"/>
                        </a:moveTo>
                        <a:cubicBezTo>
                          <a:pt x="93" y="4"/>
                          <a:pt x="93" y="4"/>
                          <a:pt x="93" y="4"/>
                        </a:cubicBezTo>
                        <a:cubicBezTo>
                          <a:pt x="92" y="1"/>
                          <a:pt x="89" y="0"/>
                          <a:pt x="87" y="1"/>
                        </a:cubicBezTo>
                        <a:cubicBezTo>
                          <a:pt x="85" y="2"/>
                          <a:pt x="83" y="5"/>
                          <a:pt x="84" y="7"/>
                        </a:cubicBezTo>
                        <a:cubicBezTo>
                          <a:pt x="6" y="59"/>
                          <a:pt x="6" y="59"/>
                          <a:pt x="6" y="59"/>
                        </a:cubicBezTo>
                        <a:cubicBezTo>
                          <a:pt x="0" y="61"/>
                          <a:pt x="0" y="61"/>
                          <a:pt x="0" y="61"/>
                        </a:cubicBezTo>
                        <a:cubicBezTo>
                          <a:pt x="11" y="89"/>
                          <a:pt x="11" y="89"/>
                          <a:pt x="11" y="89"/>
                        </a:cubicBezTo>
                        <a:cubicBezTo>
                          <a:pt x="17" y="86"/>
                          <a:pt x="17" y="86"/>
                          <a:pt x="17" y="86"/>
                        </a:cubicBezTo>
                        <a:cubicBezTo>
                          <a:pt x="13" y="76"/>
                          <a:pt x="13" y="76"/>
                          <a:pt x="13" y="76"/>
                        </a:cubicBezTo>
                        <a:cubicBezTo>
                          <a:pt x="15" y="75"/>
                          <a:pt x="15" y="75"/>
                          <a:pt x="15" y="75"/>
                        </a:cubicBezTo>
                        <a:cubicBezTo>
                          <a:pt x="19" y="85"/>
                          <a:pt x="19" y="85"/>
                          <a:pt x="19" y="85"/>
                        </a:cubicBezTo>
                        <a:cubicBezTo>
                          <a:pt x="39" y="81"/>
                          <a:pt x="39" y="81"/>
                          <a:pt x="39" y="81"/>
                        </a:cubicBezTo>
                        <a:cubicBezTo>
                          <a:pt x="39" y="82"/>
                          <a:pt x="40" y="83"/>
                          <a:pt x="40" y="84"/>
                        </a:cubicBezTo>
                        <a:cubicBezTo>
                          <a:pt x="44" y="93"/>
                          <a:pt x="54" y="97"/>
                          <a:pt x="62" y="94"/>
                        </a:cubicBezTo>
                        <a:cubicBezTo>
                          <a:pt x="69" y="90"/>
                          <a:pt x="73" y="82"/>
                          <a:pt x="71" y="74"/>
                        </a:cubicBezTo>
                        <a:cubicBezTo>
                          <a:pt x="108" y="65"/>
                          <a:pt x="108" y="65"/>
                          <a:pt x="108" y="65"/>
                        </a:cubicBezTo>
                        <a:cubicBezTo>
                          <a:pt x="89" y="23"/>
                          <a:pt x="89" y="23"/>
                          <a:pt x="89" y="23"/>
                        </a:cubicBezTo>
                        <a:cubicBezTo>
                          <a:pt x="91" y="22"/>
                          <a:pt x="91" y="22"/>
                          <a:pt x="91" y="22"/>
                        </a:cubicBezTo>
                        <a:cubicBezTo>
                          <a:pt x="110" y="66"/>
                          <a:pt x="110" y="66"/>
                          <a:pt x="110" y="66"/>
                        </a:cubicBezTo>
                        <a:cubicBezTo>
                          <a:pt x="111" y="67"/>
                          <a:pt x="113" y="67"/>
                          <a:pt x="114" y="66"/>
                        </a:cubicBezTo>
                        <a:cubicBezTo>
                          <a:pt x="117" y="65"/>
                          <a:pt x="118" y="63"/>
                          <a:pt x="117" y="60"/>
                        </a:cubicBezTo>
                        <a:close/>
                        <a:moveTo>
                          <a:pt x="59" y="87"/>
                        </a:moveTo>
                        <a:cubicBezTo>
                          <a:pt x="54" y="89"/>
                          <a:pt x="48" y="87"/>
                          <a:pt x="46" y="82"/>
                        </a:cubicBezTo>
                        <a:cubicBezTo>
                          <a:pt x="46" y="81"/>
                          <a:pt x="46" y="80"/>
                          <a:pt x="46" y="79"/>
                        </a:cubicBezTo>
                        <a:cubicBezTo>
                          <a:pt x="64" y="75"/>
                          <a:pt x="64" y="75"/>
                          <a:pt x="64" y="75"/>
                        </a:cubicBezTo>
                        <a:cubicBezTo>
                          <a:pt x="65" y="80"/>
                          <a:pt x="63" y="85"/>
                          <a:pt x="59" y="87"/>
                        </a:cubicBezTo>
                        <a:close/>
                        <a:moveTo>
                          <a:pt x="79" y="23"/>
                        </a:moveTo>
                        <a:cubicBezTo>
                          <a:pt x="18" y="64"/>
                          <a:pt x="18" y="64"/>
                          <a:pt x="18" y="64"/>
                        </a:cubicBezTo>
                        <a:cubicBezTo>
                          <a:pt x="17" y="66"/>
                          <a:pt x="14" y="65"/>
                          <a:pt x="13" y="63"/>
                        </a:cubicBezTo>
                        <a:cubicBezTo>
                          <a:pt x="12" y="62"/>
                          <a:pt x="12" y="59"/>
                          <a:pt x="14" y="58"/>
                        </a:cubicBezTo>
                        <a:cubicBezTo>
                          <a:pt x="75" y="17"/>
                          <a:pt x="75" y="17"/>
                          <a:pt x="75" y="17"/>
                        </a:cubicBezTo>
                        <a:cubicBezTo>
                          <a:pt x="77" y="15"/>
                          <a:pt x="79" y="16"/>
                          <a:pt x="80" y="18"/>
                        </a:cubicBezTo>
                        <a:cubicBezTo>
                          <a:pt x="81" y="19"/>
                          <a:pt x="81" y="22"/>
                          <a:pt x="79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45" name="组合 244"/>
              <p:cNvGrpSpPr/>
              <p:nvPr/>
            </p:nvGrpSpPr>
            <p:grpSpPr>
              <a:xfrm>
                <a:off x="4860000" y="1474594"/>
                <a:ext cx="982465" cy="982465"/>
                <a:chOff x="5814759" y="1352647"/>
                <a:chExt cx="931637" cy="931637"/>
              </a:xfrm>
            </p:grpSpPr>
            <p:sp>
              <p:nvSpPr>
                <p:cNvPr id="246" name="椭圆 245"/>
                <p:cNvSpPr/>
                <p:nvPr/>
              </p:nvSpPr>
              <p:spPr>
                <a:xfrm>
                  <a:off x="5814759" y="1352647"/>
                  <a:ext cx="931637" cy="931637"/>
                </a:xfrm>
                <a:prstGeom prst="ellipse">
                  <a:avLst/>
                </a:prstGeom>
                <a:solidFill>
                  <a:srgbClr val="008CD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椭圆 246"/>
                <p:cNvSpPr/>
                <p:nvPr/>
              </p:nvSpPr>
              <p:spPr>
                <a:xfrm>
                  <a:off x="5899017" y="1436905"/>
                  <a:ext cx="763118" cy="763118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48" name="组合 247"/>
                <p:cNvGrpSpPr/>
                <p:nvPr/>
              </p:nvGrpSpPr>
              <p:grpSpPr>
                <a:xfrm>
                  <a:off x="6113964" y="1661043"/>
                  <a:ext cx="352516" cy="331040"/>
                  <a:chOff x="3411256" y="4486155"/>
                  <a:chExt cx="567731" cy="533142"/>
                </a:xfrm>
                <a:solidFill>
                  <a:schemeClr val="tx1"/>
                </a:solidFill>
              </p:grpSpPr>
              <p:sp>
                <p:nvSpPr>
                  <p:cNvPr id="249" name="Freeform 156"/>
                  <p:cNvSpPr/>
                  <p:nvPr/>
                </p:nvSpPr>
                <p:spPr bwMode="auto">
                  <a:xfrm>
                    <a:off x="3411256" y="4486155"/>
                    <a:ext cx="363778" cy="435340"/>
                  </a:xfrm>
                  <a:custGeom>
                    <a:avLst/>
                    <a:gdLst>
                      <a:gd name="T0" fmla="*/ 11 w 129"/>
                      <a:gd name="T1" fmla="*/ 12 h 154"/>
                      <a:gd name="T2" fmla="*/ 118 w 129"/>
                      <a:gd name="T3" fmla="*/ 12 h 154"/>
                      <a:gd name="T4" fmla="*/ 118 w 129"/>
                      <a:gd name="T5" fmla="*/ 31 h 154"/>
                      <a:gd name="T6" fmla="*/ 129 w 129"/>
                      <a:gd name="T7" fmla="*/ 31 h 154"/>
                      <a:gd name="T8" fmla="*/ 129 w 129"/>
                      <a:gd name="T9" fmla="*/ 10 h 154"/>
                      <a:gd name="T10" fmla="*/ 120 w 129"/>
                      <a:gd name="T11" fmla="*/ 0 h 154"/>
                      <a:gd name="T12" fmla="*/ 10 w 129"/>
                      <a:gd name="T13" fmla="*/ 0 h 154"/>
                      <a:gd name="T14" fmla="*/ 0 w 129"/>
                      <a:gd name="T15" fmla="*/ 10 h 154"/>
                      <a:gd name="T16" fmla="*/ 0 w 129"/>
                      <a:gd name="T17" fmla="*/ 144 h 154"/>
                      <a:gd name="T18" fmla="*/ 10 w 129"/>
                      <a:gd name="T19" fmla="*/ 154 h 154"/>
                      <a:gd name="T20" fmla="*/ 69 w 129"/>
                      <a:gd name="T21" fmla="*/ 154 h 154"/>
                      <a:gd name="T22" fmla="*/ 69 w 129"/>
                      <a:gd name="T23" fmla="*/ 143 h 154"/>
                      <a:gd name="T24" fmla="*/ 11 w 129"/>
                      <a:gd name="T25" fmla="*/ 143 h 154"/>
                      <a:gd name="T26" fmla="*/ 11 w 129"/>
                      <a:gd name="T27" fmla="*/ 12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29" h="154">
                        <a:moveTo>
                          <a:pt x="11" y="12"/>
                        </a:moveTo>
                        <a:cubicBezTo>
                          <a:pt x="118" y="12"/>
                          <a:pt x="118" y="12"/>
                          <a:pt x="118" y="12"/>
                        </a:cubicBezTo>
                        <a:cubicBezTo>
                          <a:pt x="118" y="31"/>
                          <a:pt x="118" y="31"/>
                          <a:pt x="118" y="31"/>
                        </a:cubicBezTo>
                        <a:cubicBezTo>
                          <a:pt x="129" y="31"/>
                          <a:pt x="129" y="31"/>
                          <a:pt x="129" y="31"/>
                        </a:cubicBezTo>
                        <a:cubicBezTo>
                          <a:pt x="129" y="10"/>
                          <a:pt x="129" y="10"/>
                          <a:pt x="129" y="10"/>
                        </a:cubicBezTo>
                        <a:cubicBezTo>
                          <a:pt x="129" y="5"/>
                          <a:pt x="125" y="0"/>
                          <a:pt x="12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5" y="0"/>
                          <a:pt x="0" y="5"/>
                          <a:pt x="0" y="10"/>
                        </a:cubicBezTo>
                        <a:cubicBezTo>
                          <a:pt x="0" y="144"/>
                          <a:pt x="0" y="144"/>
                          <a:pt x="0" y="144"/>
                        </a:cubicBezTo>
                        <a:cubicBezTo>
                          <a:pt x="0" y="150"/>
                          <a:pt x="5" y="154"/>
                          <a:pt x="10" y="154"/>
                        </a:cubicBezTo>
                        <a:cubicBezTo>
                          <a:pt x="69" y="154"/>
                          <a:pt x="69" y="154"/>
                          <a:pt x="69" y="154"/>
                        </a:cubicBezTo>
                        <a:cubicBezTo>
                          <a:pt x="69" y="143"/>
                          <a:pt x="69" y="143"/>
                          <a:pt x="69" y="143"/>
                        </a:cubicBezTo>
                        <a:cubicBezTo>
                          <a:pt x="11" y="143"/>
                          <a:pt x="11" y="143"/>
                          <a:pt x="11" y="143"/>
                        </a:cubicBezTo>
                        <a:lnTo>
                          <a:pt x="11" y="1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0" name="Freeform 157"/>
                  <p:cNvSpPr>
                    <a:spLocks noEditPoints="1"/>
                  </p:cNvSpPr>
                  <p:nvPr/>
                </p:nvSpPr>
                <p:spPr bwMode="auto">
                  <a:xfrm>
                    <a:off x="3617595" y="4585150"/>
                    <a:ext cx="361392" cy="434147"/>
                  </a:xfrm>
                  <a:custGeom>
                    <a:avLst/>
                    <a:gdLst>
                      <a:gd name="T0" fmla="*/ 119 w 128"/>
                      <a:gd name="T1" fmla="*/ 0 h 154"/>
                      <a:gd name="T2" fmla="*/ 9 w 128"/>
                      <a:gd name="T3" fmla="*/ 0 h 154"/>
                      <a:gd name="T4" fmla="*/ 0 w 128"/>
                      <a:gd name="T5" fmla="*/ 10 h 154"/>
                      <a:gd name="T6" fmla="*/ 0 w 128"/>
                      <a:gd name="T7" fmla="*/ 144 h 154"/>
                      <a:gd name="T8" fmla="*/ 9 w 128"/>
                      <a:gd name="T9" fmla="*/ 154 h 154"/>
                      <a:gd name="T10" fmla="*/ 119 w 128"/>
                      <a:gd name="T11" fmla="*/ 154 h 154"/>
                      <a:gd name="T12" fmla="*/ 128 w 128"/>
                      <a:gd name="T13" fmla="*/ 144 h 154"/>
                      <a:gd name="T14" fmla="*/ 128 w 128"/>
                      <a:gd name="T15" fmla="*/ 10 h 154"/>
                      <a:gd name="T16" fmla="*/ 119 w 128"/>
                      <a:gd name="T17" fmla="*/ 0 h 154"/>
                      <a:gd name="T18" fmla="*/ 117 w 128"/>
                      <a:gd name="T19" fmla="*/ 142 h 154"/>
                      <a:gd name="T20" fmla="*/ 10 w 128"/>
                      <a:gd name="T21" fmla="*/ 142 h 154"/>
                      <a:gd name="T22" fmla="*/ 10 w 128"/>
                      <a:gd name="T23" fmla="*/ 12 h 154"/>
                      <a:gd name="T24" fmla="*/ 117 w 128"/>
                      <a:gd name="T25" fmla="*/ 12 h 154"/>
                      <a:gd name="T26" fmla="*/ 117 w 128"/>
                      <a:gd name="T27" fmla="*/ 142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28" h="154">
                        <a:moveTo>
                          <a:pt x="119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4" y="0"/>
                          <a:pt x="0" y="5"/>
                          <a:pt x="0" y="10"/>
                        </a:cubicBezTo>
                        <a:cubicBezTo>
                          <a:pt x="0" y="144"/>
                          <a:pt x="0" y="144"/>
                          <a:pt x="0" y="144"/>
                        </a:cubicBezTo>
                        <a:cubicBezTo>
                          <a:pt x="0" y="150"/>
                          <a:pt x="4" y="154"/>
                          <a:pt x="9" y="154"/>
                        </a:cubicBezTo>
                        <a:cubicBezTo>
                          <a:pt x="119" y="154"/>
                          <a:pt x="119" y="154"/>
                          <a:pt x="119" y="154"/>
                        </a:cubicBezTo>
                        <a:cubicBezTo>
                          <a:pt x="124" y="154"/>
                          <a:pt x="128" y="150"/>
                          <a:pt x="128" y="144"/>
                        </a:cubicBezTo>
                        <a:cubicBezTo>
                          <a:pt x="128" y="10"/>
                          <a:pt x="128" y="10"/>
                          <a:pt x="128" y="10"/>
                        </a:cubicBezTo>
                        <a:cubicBezTo>
                          <a:pt x="128" y="5"/>
                          <a:pt x="124" y="0"/>
                          <a:pt x="119" y="0"/>
                        </a:cubicBezTo>
                        <a:close/>
                        <a:moveTo>
                          <a:pt x="117" y="142"/>
                        </a:moveTo>
                        <a:cubicBezTo>
                          <a:pt x="10" y="142"/>
                          <a:pt x="10" y="142"/>
                          <a:pt x="10" y="142"/>
                        </a:cubicBezTo>
                        <a:cubicBezTo>
                          <a:pt x="10" y="12"/>
                          <a:pt x="10" y="12"/>
                          <a:pt x="10" y="12"/>
                        </a:cubicBezTo>
                        <a:cubicBezTo>
                          <a:pt x="117" y="12"/>
                          <a:pt x="117" y="12"/>
                          <a:pt x="117" y="12"/>
                        </a:cubicBezTo>
                        <a:lnTo>
                          <a:pt x="117" y="14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1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3671267" y="4692494"/>
                    <a:ext cx="256434" cy="2504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2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3671267" y="4760479"/>
                    <a:ext cx="256434" cy="2504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3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3671267" y="4828463"/>
                    <a:ext cx="256434" cy="21469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4" name="Rectangle 161"/>
                  <p:cNvSpPr>
                    <a:spLocks noChangeArrowheads="1"/>
                  </p:cNvSpPr>
                  <p:nvPr/>
                </p:nvSpPr>
                <p:spPr bwMode="auto">
                  <a:xfrm>
                    <a:off x="3671267" y="4895255"/>
                    <a:ext cx="256434" cy="2266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5" name="Freeform 162"/>
                  <p:cNvSpPr/>
                  <p:nvPr/>
                </p:nvSpPr>
                <p:spPr bwMode="auto">
                  <a:xfrm>
                    <a:off x="3468506" y="4597077"/>
                    <a:ext cx="132391" cy="273131"/>
                  </a:xfrm>
                  <a:custGeom>
                    <a:avLst/>
                    <a:gdLst>
                      <a:gd name="T0" fmla="*/ 47 w 47"/>
                      <a:gd name="T1" fmla="*/ 97 h 97"/>
                      <a:gd name="T2" fmla="*/ 47 w 47"/>
                      <a:gd name="T3" fmla="*/ 78 h 97"/>
                      <a:gd name="T4" fmla="*/ 47 w 47"/>
                      <a:gd name="T5" fmla="*/ 78 h 97"/>
                      <a:gd name="T6" fmla="*/ 17 w 47"/>
                      <a:gd name="T7" fmla="*/ 48 h 97"/>
                      <a:gd name="T8" fmla="*/ 47 w 47"/>
                      <a:gd name="T9" fmla="*/ 19 h 97"/>
                      <a:gd name="T10" fmla="*/ 47 w 47"/>
                      <a:gd name="T11" fmla="*/ 19 h 97"/>
                      <a:gd name="T12" fmla="*/ 47 w 47"/>
                      <a:gd name="T13" fmla="*/ 0 h 97"/>
                      <a:gd name="T14" fmla="*/ 38 w 47"/>
                      <a:gd name="T15" fmla="*/ 0 h 97"/>
                      <a:gd name="T16" fmla="*/ 38 w 47"/>
                      <a:gd name="T17" fmla="*/ 8 h 97"/>
                      <a:gd name="T18" fmla="*/ 24 w 47"/>
                      <a:gd name="T19" fmla="*/ 14 h 97"/>
                      <a:gd name="T20" fmla="*/ 19 w 47"/>
                      <a:gd name="T21" fmla="*/ 8 h 97"/>
                      <a:gd name="T22" fmla="*/ 6 w 47"/>
                      <a:gd name="T23" fmla="*/ 20 h 97"/>
                      <a:gd name="T24" fmla="*/ 12 w 47"/>
                      <a:gd name="T25" fmla="*/ 26 h 97"/>
                      <a:gd name="T26" fmla="*/ 6 w 47"/>
                      <a:gd name="T27" fmla="*/ 40 h 97"/>
                      <a:gd name="T28" fmla="*/ 0 w 47"/>
                      <a:gd name="T29" fmla="*/ 40 h 97"/>
                      <a:gd name="T30" fmla="*/ 0 w 47"/>
                      <a:gd name="T31" fmla="*/ 57 h 97"/>
                      <a:gd name="T32" fmla="*/ 6 w 47"/>
                      <a:gd name="T33" fmla="*/ 57 h 97"/>
                      <a:gd name="T34" fmla="*/ 12 w 47"/>
                      <a:gd name="T35" fmla="*/ 71 h 97"/>
                      <a:gd name="T36" fmla="*/ 6 w 47"/>
                      <a:gd name="T37" fmla="*/ 77 h 97"/>
                      <a:gd name="T38" fmla="*/ 18 w 47"/>
                      <a:gd name="T39" fmla="*/ 89 h 97"/>
                      <a:gd name="T40" fmla="*/ 24 w 47"/>
                      <a:gd name="T41" fmla="*/ 83 h 97"/>
                      <a:gd name="T42" fmla="*/ 38 w 47"/>
                      <a:gd name="T43" fmla="*/ 89 h 97"/>
                      <a:gd name="T44" fmla="*/ 38 w 47"/>
                      <a:gd name="T45" fmla="*/ 97 h 97"/>
                      <a:gd name="T46" fmla="*/ 47 w 47"/>
                      <a:gd name="T47" fmla="*/ 97 h 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47" h="97">
                        <a:moveTo>
                          <a:pt x="47" y="97"/>
                        </a:moveTo>
                        <a:cubicBezTo>
                          <a:pt x="47" y="78"/>
                          <a:pt x="47" y="78"/>
                          <a:pt x="47" y="78"/>
                        </a:cubicBezTo>
                        <a:cubicBezTo>
                          <a:pt x="47" y="78"/>
                          <a:pt x="47" y="78"/>
                          <a:pt x="47" y="78"/>
                        </a:cubicBezTo>
                        <a:cubicBezTo>
                          <a:pt x="30" y="78"/>
                          <a:pt x="17" y="64"/>
                          <a:pt x="17" y="48"/>
                        </a:cubicBezTo>
                        <a:cubicBezTo>
                          <a:pt x="17" y="32"/>
                          <a:pt x="30" y="19"/>
                          <a:pt x="47" y="19"/>
                        </a:cubicBezTo>
                        <a:cubicBezTo>
                          <a:pt x="47" y="19"/>
                          <a:pt x="47" y="19"/>
                          <a:pt x="47" y="19"/>
                        </a:cubicBezTo>
                        <a:cubicBezTo>
                          <a:pt x="47" y="0"/>
                          <a:pt x="47" y="0"/>
                          <a:pt x="47" y="0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3" y="9"/>
                          <a:pt x="28" y="11"/>
                          <a:pt x="24" y="14"/>
                        </a:cubicBezTo>
                        <a:cubicBezTo>
                          <a:pt x="19" y="8"/>
                          <a:pt x="19" y="8"/>
                          <a:pt x="19" y="8"/>
                        </a:cubicBezTo>
                        <a:cubicBezTo>
                          <a:pt x="6" y="20"/>
                          <a:pt x="6" y="20"/>
                          <a:pt x="6" y="20"/>
                        </a:cubicBezTo>
                        <a:cubicBezTo>
                          <a:pt x="12" y="26"/>
                          <a:pt x="12" y="26"/>
                          <a:pt x="12" y="26"/>
                        </a:cubicBezTo>
                        <a:cubicBezTo>
                          <a:pt x="9" y="30"/>
                          <a:pt x="7" y="35"/>
                          <a:pt x="6" y="40"/>
                        </a:cubicBezTo>
                        <a:cubicBezTo>
                          <a:pt x="0" y="40"/>
                          <a:pt x="0" y="40"/>
                          <a:pt x="0" y="40"/>
                        </a:cubicBezTo>
                        <a:cubicBezTo>
                          <a:pt x="0" y="57"/>
                          <a:pt x="0" y="57"/>
                          <a:pt x="0" y="57"/>
                        </a:cubicBezTo>
                        <a:cubicBezTo>
                          <a:pt x="6" y="57"/>
                          <a:pt x="6" y="57"/>
                          <a:pt x="6" y="57"/>
                        </a:cubicBezTo>
                        <a:cubicBezTo>
                          <a:pt x="7" y="62"/>
                          <a:pt x="9" y="67"/>
                          <a:pt x="12" y="71"/>
                        </a:cubicBezTo>
                        <a:cubicBezTo>
                          <a:pt x="6" y="77"/>
                          <a:pt x="6" y="77"/>
                          <a:pt x="6" y="77"/>
                        </a:cubicBezTo>
                        <a:cubicBezTo>
                          <a:pt x="18" y="89"/>
                          <a:pt x="18" y="89"/>
                          <a:pt x="18" y="89"/>
                        </a:cubicBezTo>
                        <a:cubicBezTo>
                          <a:pt x="24" y="83"/>
                          <a:pt x="24" y="83"/>
                          <a:pt x="24" y="83"/>
                        </a:cubicBezTo>
                        <a:cubicBezTo>
                          <a:pt x="28" y="86"/>
                          <a:pt x="33" y="88"/>
                          <a:pt x="38" y="89"/>
                        </a:cubicBezTo>
                        <a:cubicBezTo>
                          <a:pt x="38" y="97"/>
                          <a:pt x="38" y="97"/>
                          <a:pt x="38" y="97"/>
                        </a:cubicBezTo>
                        <a:lnTo>
                          <a:pt x="47" y="9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" name="Freeform 163"/>
                  <p:cNvSpPr/>
                  <p:nvPr/>
                </p:nvSpPr>
                <p:spPr bwMode="auto">
                  <a:xfrm>
                    <a:off x="3538876" y="4669833"/>
                    <a:ext cx="62021" cy="127621"/>
                  </a:xfrm>
                  <a:custGeom>
                    <a:avLst/>
                    <a:gdLst>
                      <a:gd name="T0" fmla="*/ 22 w 22"/>
                      <a:gd name="T1" fmla="*/ 7 h 45"/>
                      <a:gd name="T2" fmla="*/ 22 w 22"/>
                      <a:gd name="T3" fmla="*/ 0 h 45"/>
                      <a:gd name="T4" fmla="*/ 22 w 22"/>
                      <a:gd name="T5" fmla="*/ 0 h 45"/>
                      <a:gd name="T6" fmla="*/ 0 w 22"/>
                      <a:gd name="T7" fmla="*/ 22 h 45"/>
                      <a:gd name="T8" fmla="*/ 22 w 22"/>
                      <a:gd name="T9" fmla="*/ 45 h 45"/>
                      <a:gd name="T10" fmla="*/ 22 w 22"/>
                      <a:gd name="T11" fmla="*/ 45 h 45"/>
                      <a:gd name="T12" fmla="*/ 22 w 22"/>
                      <a:gd name="T13" fmla="*/ 38 h 45"/>
                      <a:gd name="T14" fmla="*/ 22 w 22"/>
                      <a:gd name="T15" fmla="*/ 38 h 45"/>
                      <a:gd name="T16" fmla="*/ 7 w 22"/>
                      <a:gd name="T17" fmla="*/ 22 h 45"/>
                      <a:gd name="T18" fmla="*/ 22 w 22"/>
                      <a:gd name="T19" fmla="*/ 7 h 45"/>
                      <a:gd name="T20" fmla="*/ 22 w 22"/>
                      <a:gd name="T21" fmla="*/ 7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2" h="45">
                        <a:moveTo>
                          <a:pt x="22" y="7"/>
                        </a:move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9" y="0"/>
                          <a:pt x="0" y="10"/>
                          <a:pt x="0" y="22"/>
                        </a:cubicBezTo>
                        <a:cubicBezTo>
                          <a:pt x="0" y="35"/>
                          <a:pt x="9" y="45"/>
                          <a:pt x="22" y="45"/>
                        </a:cubicBezTo>
                        <a:cubicBezTo>
                          <a:pt x="22" y="45"/>
                          <a:pt x="22" y="45"/>
                          <a:pt x="22" y="45"/>
                        </a:cubicBezTo>
                        <a:cubicBezTo>
                          <a:pt x="22" y="38"/>
                          <a:pt x="22" y="38"/>
                          <a:pt x="22" y="38"/>
                        </a:cubicBezTo>
                        <a:cubicBezTo>
                          <a:pt x="22" y="38"/>
                          <a:pt x="22" y="38"/>
                          <a:pt x="22" y="38"/>
                        </a:cubicBezTo>
                        <a:cubicBezTo>
                          <a:pt x="13" y="38"/>
                          <a:pt x="7" y="31"/>
                          <a:pt x="7" y="22"/>
                        </a:cubicBezTo>
                        <a:cubicBezTo>
                          <a:pt x="7" y="14"/>
                          <a:pt x="13" y="7"/>
                          <a:pt x="22" y="7"/>
                        </a:cubicBezTo>
                        <a:cubicBezTo>
                          <a:pt x="22" y="7"/>
                          <a:pt x="22" y="7"/>
                          <a:pt x="2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7" name="Freeform 164"/>
                  <p:cNvSpPr/>
                  <p:nvPr/>
                </p:nvSpPr>
                <p:spPr bwMode="auto">
                  <a:xfrm>
                    <a:off x="3578236" y="4709192"/>
                    <a:ext cx="22662" cy="45323"/>
                  </a:xfrm>
                  <a:custGeom>
                    <a:avLst/>
                    <a:gdLst>
                      <a:gd name="T0" fmla="*/ 8 w 8"/>
                      <a:gd name="T1" fmla="*/ 16 h 16"/>
                      <a:gd name="T2" fmla="*/ 8 w 8"/>
                      <a:gd name="T3" fmla="*/ 0 h 16"/>
                      <a:gd name="T4" fmla="*/ 0 w 8"/>
                      <a:gd name="T5" fmla="*/ 8 h 16"/>
                      <a:gd name="T6" fmla="*/ 8 w 8"/>
                      <a:gd name="T7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" h="16">
                        <a:moveTo>
                          <a:pt x="8" y="16"/>
                        </a:move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3" y="0"/>
                          <a:pt x="0" y="4"/>
                          <a:pt x="0" y="8"/>
                        </a:cubicBezTo>
                        <a:cubicBezTo>
                          <a:pt x="0" y="13"/>
                          <a:pt x="3" y="16"/>
                          <a:pt x="8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58" name="组合 257"/>
              <p:cNvGrpSpPr/>
              <p:nvPr/>
            </p:nvGrpSpPr>
            <p:grpSpPr>
              <a:xfrm rot="5400000" flipH="1">
                <a:off x="5270400" y="1460769"/>
                <a:ext cx="1267581" cy="970181"/>
                <a:chOff x="911201" y="1622002"/>
                <a:chExt cx="2283025" cy="1747386"/>
              </a:xfrm>
              <a:solidFill>
                <a:srgbClr val="008CD7"/>
              </a:solidFill>
            </p:grpSpPr>
            <p:sp>
              <p:nvSpPr>
                <p:cNvPr id="259" name="矩形 258"/>
                <p:cNvSpPr/>
                <p:nvPr/>
              </p:nvSpPr>
              <p:spPr>
                <a:xfrm>
                  <a:off x="2026099" y="1679379"/>
                  <a:ext cx="60759" cy="48962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任意多边形 84"/>
                <p:cNvSpPr/>
                <p:nvPr/>
              </p:nvSpPr>
              <p:spPr>
                <a:xfrm rot="-2700000" flipV="1">
                  <a:off x="1283460" y="1824478"/>
                  <a:ext cx="1547880" cy="1544910"/>
                </a:xfrm>
                <a:custGeom>
                  <a:avLst/>
                  <a:gdLst>
                    <a:gd name="connsiteX0" fmla="*/ 871669 w 901730"/>
                    <a:gd name="connsiteY0" fmla="*/ 0 h 900000"/>
                    <a:gd name="connsiteX1" fmla="*/ 901730 w 901730"/>
                    <a:gd name="connsiteY1" fmla="*/ 0 h 900000"/>
                    <a:gd name="connsiteX2" fmla="*/ 1730 w 901730"/>
                    <a:gd name="connsiteY2" fmla="*/ 900000 h 900000"/>
                    <a:gd name="connsiteX3" fmla="*/ 0 w 901730"/>
                    <a:gd name="connsiteY3" fmla="*/ 899913 h 900000"/>
                    <a:gd name="connsiteX4" fmla="*/ 0 w 901730"/>
                    <a:gd name="connsiteY4" fmla="*/ 869852 h 900000"/>
                    <a:gd name="connsiteX5" fmla="*/ 1731 w 901730"/>
                    <a:gd name="connsiteY5" fmla="*/ 869939 h 900000"/>
                    <a:gd name="connsiteX6" fmla="*/ 871669 w 901730"/>
                    <a:gd name="connsiteY6" fmla="*/ 1 h 90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1730" h="900000">
                      <a:moveTo>
                        <a:pt x="871669" y="0"/>
                      </a:moveTo>
                      <a:lnTo>
                        <a:pt x="901730" y="0"/>
                      </a:lnTo>
                      <a:cubicBezTo>
                        <a:pt x="901730" y="497056"/>
                        <a:pt x="498786" y="900000"/>
                        <a:pt x="1730" y="900000"/>
                      </a:cubicBezTo>
                      <a:lnTo>
                        <a:pt x="0" y="899913"/>
                      </a:lnTo>
                      <a:lnTo>
                        <a:pt x="0" y="869852"/>
                      </a:lnTo>
                      <a:lnTo>
                        <a:pt x="1731" y="869939"/>
                      </a:lnTo>
                      <a:cubicBezTo>
                        <a:pt x="482184" y="869939"/>
                        <a:pt x="871669" y="480454"/>
                        <a:pt x="87166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椭圆 260"/>
                <p:cNvSpPr/>
                <p:nvPr/>
              </p:nvSpPr>
              <p:spPr>
                <a:xfrm>
                  <a:off x="911201" y="2587444"/>
                  <a:ext cx="98933" cy="989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2" name="椭圆 261"/>
                <p:cNvSpPr/>
                <p:nvPr/>
              </p:nvSpPr>
              <p:spPr>
                <a:xfrm>
                  <a:off x="3095293" y="2587444"/>
                  <a:ext cx="98933" cy="989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椭圆 262"/>
                <p:cNvSpPr/>
                <p:nvPr/>
              </p:nvSpPr>
              <p:spPr>
                <a:xfrm>
                  <a:off x="1952570" y="2048530"/>
                  <a:ext cx="209661" cy="20966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椭圆 263"/>
                <p:cNvSpPr/>
                <p:nvPr/>
              </p:nvSpPr>
              <p:spPr>
                <a:xfrm>
                  <a:off x="2007933" y="2106832"/>
                  <a:ext cx="98933" cy="989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5" name="椭圆 264"/>
                <p:cNvSpPr/>
                <p:nvPr/>
              </p:nvSpPr>
              <p:spPr>
                <a:xfrm>
                  <a:off x="2007011" y="1622002"/>
                  <a:ext cx="98933" cy="989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" name="组合 4"/>
            <p:cNvGrpSpPr/>
            <p:nvPr/>
          </p:nvGrpSpPr>
          <p:grpSpPr>
            <a:xfrm>
              <a:off x="1620000" y="4905537"/>
              <a:ext cx="1450800" cy="993600"/>
              <a:chOff x="10643858" y="1904400"/>
              <a:chExt cx="1450800" cy="993600"/>
            </a:xfrm>
          </p:grpSpPr>
          <p:sp>
            <p:nvSpPr>
              <p:cNvPr id="296" name="矩形: 圆角 295"/>
              <p:cNvSpPr/>
              <p:nvPr/>
            </p:nvSpPr>
            <p:spPr>
              <a:xfrm>
                <a:off x="10643858" y="1904400"/>
                <a:ext cx="1450800" cy="9936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999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97" name="图片 29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05036" y="1950067"/>
                <a:ext cx="928443" cy="902265"/>
              </a:xfrm>
              <a:prstGeom prst="rect">
                <a:avLst/>
              </a:prstGeom>
            </p:spPr>
          </p:pic>
        </p:grpSp>
        <p:grpSp>
          <p:nvGrpSpPr>
            <p:cNvPr id="7" name="组合 6"/>
            <p:cNvGrpSpPr/>
            <p:nvPr/>
          </p:nvGrpSpPr>
          <p:grpSpPr>
            <a:xfrm>
              <a:off x="1620000" y="5985537"/>
              <a:ext cx="1451207" cy="1015164"/>
              <a:chOff x="10645200" y="5301327"/>
              <a:chExt cx="1451207" cy="1015164"/>
            </a:xfrm>
          </p:grpSpPr>
          <p:pic>
            <p:nvPicPr>
              <p:cNvPr id="298" name="图片 29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95725" y="5372329"/>
                <a:ext cx="550156" cy="568322"/>
              </a:xfrm>
              <a:prstGeom prst="rect">
                <a:avLst/>
              </a:prstGeom>
            </p:spPr>
          </p:pic>
          <p:sp>
            <p:nvSpPr>
              <p:cNvPr id="299" name="圆角矩形 24"/>
              <p:cNvSpPr/>
              <p:nvPr/>
            </p:nvSpPr>
            <p:spPr>
              <a:xfrm>
                <a:off x="10645200" y="5301327"/>
                <a:ext cx="1451207" cy="992931"/>
              </a:xfrm>
              <a:prstGeom prst="roundRect">
                <a:avLst/>
              </a:prstGeom>
              <a:noFill/>
              <a:ln>
                <a:solidFill>
                  <a:srgbClr val="4F93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0" name="文本框 299"/>
              <p:cNvSpPr txBox="1"/>
              <p:nvPr/>
            </p:nvSpPr>
            <p:spPr>
              <a:xfrm>
                <a:off x="10794737" y="5947159"/>
                <a:ext cx="11521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rgbClr val="82B1E5"/>
                    </a:solidFill>
                  </a:rPr>
                  <a:t>QQ</a:t>
                </a:r>
                <a:endParaRPr lang="zh-CN" altLang="en-US" dirty="0">
                  <a:solidFill>
                    <a:srgbClr val="82B1E5"/>
                  </a:solidFill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1620000" y="1665537"/>
              <a:ext cx="1451207" cy="992931"/>
              <a:chOff x="9064149" y="3027600"/>
              <a:chExt cx="1451207" cy="992931"/>
            </a:xfrm>
          </p:grpSpPr>
          <p:sp>
            <p:nvSpPr>
              <p:cNvPr id="301" name="圆角矩形 24"/>
              <p:cNvSpPr/>
              <p:nvPr/>
            </p:nvSpPr>
            <p:spPr>
              <a:xfrm>
                <a:off x="9064149" y="3027600"/>
                <a:ext cx="1451207" cy="992931"/>
              </a:xfrm>
              <a:prstGeom prst="roundRect">
                <a:avLst/>
              </a:prstGeom>
              <a:noFill/>
              <a:ln>
                <a:solidFill>
                  <a:srgbClr val="008E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02" name="图片 30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9599" y="3300586"/>
                <a:ext cx="1360305" cy="446958"/>
              </a:xfrm>
              <a:prstGeom prst="rect">
                <a:avLst/>
              </a:prstGeom>
            </p:spPr>
          </p:pic>
        </p:grpSp>
        <p:grpSp>
          <p:nvGrpSpPr>
            <p:cNvPr id="4" name="组合 3"/>
            <p:cNvGrpSpPr/>
            <p:nvPr/>
          </p:nvGrpSpPr>
          <p:grpSpPr>
            <a:xfrm>
              <a:off x="1620000" y="2745537"/>
              <a:ext cx="1451207" cy="992931"/>
              <a:chOff x="7483255" y="1904400"/>
              <a:chExt cx="1451207" cy="992931"/>
            </a:xfrm>
          </p:grpSpPr>
          <p:sp>
            <p:nvSpPr>
              <p:cNvPr id="303" name="圆角矩形 24"/>
              <p:cNvSpPr/>
              <p:nvPr/>
            </p:nvSpPr>
            <p:spPr>
              <a:xfrm>
                <a:off x="7483255" y="1904400"/>
                <a:ext cx="1451207" cy="99293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65B8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04" name="图片 30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48798" y="2246411"/>
                <a:ext cx="1320119" cy="308908"/>
              </a:xfrm>
              <a:prstGeom prst="rect">
                <a:avLst/>
              </a:prstGeom>
            </p:spPr>
          </p:pic>
        </p:grpSp>
        <p:grpSp>
          <p:nvGrpSpPr>
            <p:cNvPr id="307" name="组合 306"/>
            <p:cNvGrpSpPr/>
            <p:nvPr/>
          </p:nvGrpSpPr>
          <p:grpSpPr>
            <a:xfrm>
              <a:off x="1620000" y="3825537"/>
              <a:ext cx="1451207" cy="992931"/>
              <a:chOff x="7483257" y="5301469"/>
              <a:chExt cx="1451207" cy="992931"/>
            </a:xfrm>
          </p:grpSpPr>
          <p:sp>
            <p:nvSpPr>
              <p:cNvPr id="305" name="圆角矩形 24"/>
              <p:cNvSpPr/>
              <p:nvPr/>
            </p:nvSpPr>
            <p:spPr>
              <a:xfrm>
                <a:off x="7483257" y="5301469"/>
                <a:ext cx="1451207" cy="99293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EC1D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06" name="图片 30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0738" y="5333593"/>
                <a:ext cx="696243" cy="928681"/>
              </a:xfrm>
              <a:prstGeom prst="rect">
                <a:avLst/>
              </a:prstGeom>
            </p:spPr>
          </p:pic>
        </p:grpSp>
      </p:grpSp>
      <p:sp>
        <p:nvSpPr>
          <p:cNvPr id="309" name="文本框 49"/>
          <p:cNvSpPr txBox="1">
            <a:spLocks noChangeAspect="1"/>
          </p:cNvSpPr>
          <p:nvPr/>
        </p:nvSpPr>
        <p:spPr>
          <a:xfrm>
            <a:off x="5578455" y="2012217"/>
            <a:ext cx="1846157" cy="42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内核信息</a:t>
            </a:r>
          </a:p>
        </p:txBody>
      </p:sp>
      <p:sp>
        <p:nvSpPr>
          <p:cNvPr id="310" name="文本框 49"/>
          <p:cNvSpPr txBox="1">
            <a:spLocks noChangeAspect="1"/>
          </p:cNvSpPr>
          <p:nvPr/>
        </p:nvSpPr>
        <p:spPr>
          <a:xfrm>
            <a:off x="9129165" y="2836527"/>
            <a:ext cx="1846157" cy="42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能力开放</a:t>
            </a:r>
          </a:p>
        </p:txBody>
      </p:sp>
      <p:sp>
        <p:nvSpPr>
          <p:cNvPr id="311" name="文本框 49"/>
          <p:cNvSpPr txBox="1">
            <a:spLocks noChangeAspect="1"/>
          </p:cNvSpPr>
          <p:nvPr/>
        </p:nvSpPr>
        <p:spPr>
          <a:xfrm>
            <a:off x="7870950" y="4116864"/>
            <a:ext cx="1846157" cy="42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云端能力</a:t>
            </a:r>
          </a:p>
        </p:txBody>
      </p:sp>
      <p:sp>
        <p:nvSpPr>
          <p:cNvPr id="312" name="文本框 49"/>
          <p:cNvSpPr txBox="1"/>
          <p:nvPr/>
        </p:nvSpPr>
        <p:spPr>
          <a:xfrm>
            <a:off x="9518922" y="5739434"/>
            <a:ext cx="2020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新技术探索</a:t>
            </a:r>
          </a:p>
        </p:txBody>
      </p:sp>
      <p:sp>
        <p:nvSpPr>
          <p:cNvPr id="115" name="TextBox 170"/>
          <p:cNvSpPr txBox="1"/>
          <p:nvPr/>
        </p:nvSpPr>
        <p:spPr>
          <a:xfrm>
            <a:off x="1172317" y="1080000"/>
            <a:ext cx="4391780" cy="528259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008CD7"/>
                </a:solidFill>
                <a:latin typeface="Franklin Gothic Book" panose="020B0503020102020204" pitchFamily="34" charset="0"/>
                <a:ea typeface="Segoe UI Emoji" panose="020B0502040204020203" pitchFamily="34" charset="0"/>
              </a:rPr>
              <a:t>3.2  </a:t>
            </a:r>
            <a:r>
              <a:rPr lang="zh-CN" altLang="en-US" sz="2800" b="1" dirty="0">
                <a:solidFill>
                  <a:srgbClr val="008CD7"/>
                </a:solidFill>
                <a:latin typeface="Franklin Gothic Book" panose="020B0503020102020204" pitchFamily="34" charset="0"/>
                <a:ea typeface="Segoe UI Emoji" panose="020B0502040204020203" pitchFamily="34" charset="0"/>
              </a:rPr>
              <a:t>国内竞品对比</a:t>
            </a:r>
            <a:endParaRPr lang="zh-CN" altLang="en-US" sz="2800" b="1" dirty="0">
              <a:solidFill>
                <a:srgbClr val="008CD7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14" name="动作按钮: 上一张 113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/>
      <p:bldP spid="310" grpId="0"/>
      <p:bldP spid="311" grpId="0"/>
      <p:bldP spid="312" grpId="0"/>
      <p:bldP spid="1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39805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新技术分析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国内竞品对比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12147" y="1169501"/>
            <a:ext cx="2952932" cy="460375"/>
          </a:xfrm>
          <a:prstGeom prst="rect">
            <a:avLst/>
          </a:prstGeom>
          <a:gradFill>
            <a:gsLst>
              <a:gs pos="0">
                <a:srgbClr val="008CD7"/>
              </a:gs>
              <a:gs pos="51000">
                <a:srgbClr val="008CD7"/>
              </a:gs>
              <a:gs pos="100000">
                <a:srgbClr val="82B1E5"/>
              </a:gs>
            </a:gsLst>
            <a:lin ang="18900000" scaled="0"/>
          </a:gradFill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内核信息</a:t>
            </a:r>
            <a:endParaRPr lang="en-US" altLang="zh-CN" dirty="0"/>
          </a:p>
        </p:txBody>
      </p:sp>
      <p:graphicFrame>
        <p:nvGraphicFramePr>
          <p:cNvPr id="80" name="内容占位符 9"/>
          <p:cNvGraphicFramePr/>
          <p:nvPr/>
        </p:nvGraphicFramePr>
        <p:xfrm>
          <a:off x="2260162" y="2236672"/>
          <a:ext cx="8057646" cy="3097297"/>
        </p:xfrm>
        <a:graphic>
          <a:graphicData uri="http://schemas.openxmlformats.org/drawingml/2006/table">
            <a:tbl>
              <a:tblPr firstRow="1" bandRow="1"/>
              <a:tblGrid>
                <a:gridCol w="1288893"/>
                <a:gridCol w="1800200"/>
                <a:gridCol w="4968553"/>
              </a:tblGrid>
              <a:tr h="5212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dirty="0">
                          <a:solidFill>
                            <a:srgbClr val="FFFFFF"/>
                          </a:solidFill>
                        </a:rPr>
                        <a:t>内核版本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solidFill>
                            <a:srgbClr val="FFFFFF"/>
                          </a:solidFill>
                        </a:rPr>
                        <a:t>后续升级计划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</a:tr>
              <a:tr h="4839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rgbClr val="1C1C1C"/>
                          </a:solidFill>
                        </a:rPr>
                        <a:t>vivo</a:t>
                      </a:r>
                      <a:endParaRPr lang="zh-CN" altLang="en-US" sz="16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62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年底启动升级评估。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4839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rgbClr val="1C1C1C"/>
                          </a:solidFill>
                        </a:rPr>
                        <a:t>oppo</a:t>
                      </a:r>
                      <a:endParaRPr lang="zh-CN" altLang="en-US" sz="16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53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无信息。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4839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rgbClr val="1C1C1C"/>
                          </a:solidFill>
                        </a:rPr>
                        <a:t>Huawei</a:t>
                      </a:r>
                      <a:endParaRPr lang="zh-CN" altLang="en-US" sz="16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当前使用</a:t>
                      </a:r>
                      <a:r>
                        <a:rPr lang="en-US" altLang="zh-CN" dirty="0"/>
                        <a:t>UC</a:t>
                      </a:r>
                      <a:r>
                        <a:rPr lang="zh-CN" altLang="en-US" dirty="0"/>
                        <a:t>旧版本</a:t>
                      </a:r>
                      <a:r>
                        <a:rPr lang="en-US" altLang="zh-CN" dirty="0"/>
                        <a:t>40</a:t>
                      </a:r>
                      <a:r>
                        <a:rPr lang="zh-CN" altLang="en-US" dirty="0"/>
                        <a:t>内核，后续可能会使用自研内核。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4839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rgbClr val="1C1C1C"/>
                          </a:solidFill>
                        </a:rPr>
                        <a:t>UC</a:t>
                      </a:r>
                      <a:endParaRPr lang="zh-CN" altLang="en-US" sz="16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57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浏览器暂无升级计划，</a:t>
                      </a:r>
                      <a:r>
                        <a:rPr lang="en-US" altLang="zh-CN" dirty="0"/>
                        <a:t>SDK</a:t>
                      </a:r>
                      <a:r>
                        <a:rPr lang="zh-CN" altLang="en-US" dirty="0"/>
                        <a:t>正在升级</a:t>
                      </a:r>
                      <a:r>
                        <a:rPr lang="en-US" altLang="zh-CN" dirty="0"/>
                        <a:t>68</a:t>
                      </a:r>
                      <a:r>
                        <a:rPr lang="zh-CN" altLang="en-US" dirty="0"/>
                        <a:t>内核。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4839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rgbClr val="1C1C1C"/>
                          </a:solidFill>
                        </a:rPr>
                        <a:t>QQ</a:t>
                      </a:r>
                      <a:endParaRPr lang="zh-CN" altLang="en-US" sz="16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57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正在升级</a:t>
                      </a:r>
                      <a:r>
                        <a:rPr lang="en-US" altLang="zh-CN" dirty="0"/>
                        <a:t>66</a:t>
                      </a:r>
                      <a:r>
                        <a:rPr lang="zh-CN" altLang="en-US" dirty="0"/>
                        <a:t>内核。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" name="动作按钮: 上一张 9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39805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新技术分析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国内竞品对比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12147" y="1169501"/>
            <a:ext cx="5473212" cy="460375"/>
          </a:xfrm>
          <a:prstGeom prst="rect">
            <a:avLst/>
          </a:prstGeom>
          <a:gradFill>
            <a:gsLst>
              <a:gs pos="0">
                <a:srgbClr val="008CD7"/>
              </a:gs>
              <a:gs pos="51000">
                <a:srgbClr val="008CD7"/>
              </a:gs>
              <a:gs pos="100000">
                <a:srgbClr val="82B1E5"/>
              </a:gs>
            </a:gsLst>
            <a:lin ang="18900000" scaled="0"/>
          </a:gradFill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能力开放</a:t>
            </a:r>
            <a:endParaRPr lang="en-US" altLang="zh-CN" dirty="0"/>
          </a:p>
        </p:txBody>
      </p:sp>
      <p:graphicFrame>
        <p:nvGraphicFramePr>
          <p:cNvPr id="80" name="内容占位符 9"/>
          <p:cNvGraphicFramePr/>
          <p:nvPr/>
        </p:nvGraphicFramePr>
        <p:xfrm>
          <a:off x="2260162" y="1992858"/>
          <a:ext cx="8273669" cy="3409487"/>
        </p:xfrm>
        <a:graphic>
          <a:graphicData uri="http://schemas.openxmlformats.org/drawingml/2006/table">
            <a:tbl>
              <a:tblPr firstRow="1" bandRow="1"/>
              <a:tblGrid>
                <a:gridCol w="1000861"/>
                <a:gridCol w="1656184"/>
                <a:gridCol w="2808312"/>
                <a:gridCol w="2808312"/>
              </a:tblGrid>
              <a:tr h="5212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8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是否开放</a:t>
                      </a:r>
                      <a:r>
                        <a:rPr lang="en-US" altLang="zh-CN" sz="18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SDK</a:t>
                      </a:r>
                      <a:endParaRPr lang="zh-CN" altLang="en-US" sz="1800" b="1" kern="1200" dirty="0">
                        <a:solidFill>
                          <a:srgbClr val="FFFFFF"/>
                        </a:solidFill>
                        <a:latin typeface="Arial" panose="020B06040202020202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8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接入方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8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接入方式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</a:tr>
              <a:tr h="4839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rgbClr val="1C1C1C"/>
                          </a:solidFill>
                        </a:rPr>
                        <a:t>vivo</a:t>
                      </a:r>
                      <a:endParaRPr lang="zh-CN" altLang="en-US" sz="16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vivo</a:t>
                      </a:r>
                      <a:r>
                        <a:rPr lang="zh-CN" altLang="en-US" dirty="0"/>
                        <a:t>浏览器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集成编译、插件化、共享内核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4839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rgbClr val="1C1C1C"/>
                          </a:solidFill>
                        </a:rPr>
                        <a:t>oppo</a:t>
                      </a:r>
                      <a:endParaRPr lang="zh-CN" altLang="en-US" sz="16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4839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rgbClr val="1C1C1C"/>
                          </a:solidFill>
                        </a:rPr>
                        <a:t>Huawei</a:t>
                      </a:r>
                      <a:endParaRPr lang="zh-CN" altLang="en-US" sz="16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否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4839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rgbClr val="1C1C1C"/>
                          </a:solidFill>
                        </a:rPr>
                        <a:t>UC</a:t>
                      </a:r>
                      <a:endParaRPr lang="zh-CN" altLang="en-US" sz="16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阿里系应用如浏览器、支付宝、淘宝等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集成编译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4839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rgbClr val="1C1C1C"/>
                          </a:solidFill>
                        </a:rPr>
                        <a:t>QQ</a:t>
                      </a:r>
                      <a:endParaRPr lang="zh-CN" altLang="en-US" sz="16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腾讯系应用如</a:t>
                      </a:r>
                      <a:r>
                        <a:rPr lang="en-US" altLang="zh-CN" dirty="0"/>
                        <a:t>QQ</a:t>
                      </a:r>
                      <a:r>
                        <a:rPr lang="zh-CN" altLang="en-US" dirty="0"/>
                        <a:t>浏览器、微信、京东等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sym typeface="+mn-ea"/>
                        </a:rPr>
                        <a:t>集成编译、插件化、共享内核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" name="动作按钮: 上一张 9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39805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新技术分析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国内竞品对比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12147" y="1169501"/>
            <a:ext cx="3168956" cy="460375"/>
          </a:xfrm>
          <a:prstGeom prst="rect">
            <a:avLst/>
          </a:prstGeom>
          <a:gradFill>
            <a:gsLst>
              <a:gs pos="0">
                <a:srgbClr val="008CD7"/>
              </a:gs>
              <a:gs pos="56000">
                <a:srgbClr val="008CD7"/>
              </a:gs>
              <a:gs pos="100000">
                <a:srgbClr val="82B1E5"/>
              </a:gs>
            </a:gsLst>
            <a:lin ang="18900000" scaled="0"/>
          </a:gradFill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云端能力</a:t>
            </a:r>
            <a:endParaRPr lang="en-US" altLang="zh-CN" dirty="0"/>
          </a:p>
        </p:txBody>
      </p:sp>
      <p:graphicFrame>
        <p:nvGraphicFramePr>
          <p:cNvPr id="80" name="内容占位符 9"/>
          <p:cNvGraphicFramePr/>
          <p:nvPr/>
        </p:nvGraphicFramePr>
        <p:xfrm>
          <a:off x="2260162" y="1992858"/>
          <a:ext cx="8129653" cy="3409487"/>
        </p:xfrm>
        <a:graphic>
          <a:graphicData uri="http://schemas.openxmlformats.org/drawingml/2006/table">
            <a:tbl>
              <a:tblPr firstRow="1" bandRow="1"/>
              <a:tblGrid>
                <a:gridCol w="1000861"/>
                <a:gridCol w="2160240"/>
                <a:gridCol w="4968552"/>
              </a:tblGrid>
              <a:tr h="5212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是否有云端能力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支撑业务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</a:tr>
              <a:tr h="4839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rgbClr val="1C1C1C"/>
                          </a:solidFill>
                        </a:rPr>
                        <a:t>vivo</a:t>
                      </a:r>
                      <a:endParaRPr lang="zh-CN" altLang="en-US" sz="16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省流加速、小说模式（后续）、酷影模式（后续）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4839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rgbClr val="1C1C1C"/>
                          </a:solidFill>
                        </a:rPr>
                        <a:t>oppo</a:t>
                      </a:r>
                      <a:endParaRPr lang="zh-CN" altLang="en-US" sz="16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否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4839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rgbClr val="1C1C1C"/>
                          </a:solidFill>
                        </a:rPr>
                        <a:t>Huawei</a:t>
                      </a:r>
                      <a:endParaRPr lang="zh-CN" altLang="en-US" sz="16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使用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UC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内核能力，具备部分云端功能，如省流加速。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4839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rgbClr val="1C1C1C"/>
                          </a:solidFill>
                        </a:rPr>
                        <a:t>UC</a:t>
                      </a:r>
                      <a:endParaRPr lang="zh-CN" altLang="en-US" sz="16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省流加速、云端小说、酷影模式、广告过滤、云端排版等。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4839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rgbClr val="1C1C1C"/>
                          </a:solidFill>
                        </a:rPr>
                        <a:t>QQ</a:t>
                      </a:r>
                      <a:endParaRPr lang="zh-CN" altLang="en-US" sz="16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+mn-ea"/>
                        </a:rPr>
                        <a:t>省流加速、广告过滤、云端排版、分词功能等。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" name="动作按钮: 上一张 9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39805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新技术分析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国内竞品对比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12147" y="1169501"/>
            <a:ext cx="3673012" cy="460375"/>
          </a:xfrm>
          <a:prstGeom prst="rect">
            <a:avLst/>
          </a:prstGeom>
          <a:gradFill>
            <a:gsLst>
              <a:gs pos="0">
                <a:srgbClr val="008CD7"/>
              </a:gs>
              <a:gs pos="51000">
                <a:srgbClr val="008CD7"/>
              </a:gs>
              <a:gs pos="100000">
                <a:srgbClr val="82B1E5"/>
              </a:gs>
            </a:gsLst>
            <a:lin ang="18900000" scaled="0"/>
          </a:gradFill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新技术探索</a:t>
            </a:r>
            <a:endParaRPr lang="en-US" altLang="zh-CN" dirty="0"/>
          </a:p>
        </p:txBody>
      </p:sp>
      <p:graphicFrame>
        <p:nvGraphicFramePr>
          <p:cNvPr id="80" name="内容占位符 9"/>
          <p:cNvGraphicFramePr/>
          <p:nvPr/>
        </p:nvGraphicFramePr>
        <p:xfrm>
          <a:off x="2259965" y="1992630"/>
          <a:ext cx="8058150" cy="2941202"/>
        </p:xfrm>
        <a:graphic>
          <a:graphicData uri="http://schemas.openxmlformats.org/drawingml/2006/table">
            <a:tbl>
              <a:tblPr firstRow="1" bandRow="1"/>
              <a:tblGrid>
                <a:gridCol w="2550795"/>
                <a:gridCol w="5507355"/>
              </a:tblGrid>
              <a:tr h="5212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800" b="1" kern="1200" dirty="0">
                          <a:solidFill>
                            <a:srgbClr val="FFFFFF"/>
                          </a:solidFill>
                          <a:latin typeface="Arial" panose="020B0604020202020204"/>
                          <a:ea typeface="微软雅黑" panose="020B0503020204020204" pitchFamily="34" charset="-122"/>
                          <a:cs typeface="+mn-cs"/>
                        </a:rPr>
                        <a:t>技术简介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CD7"/>
                    </a:solidFill>
                  </a:tcPr>
                </a:tc>
              </a:tr>
              <a:tr h="4839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rgbClr val="1C1C1C"/>
                          </a:solidFill>
                        </a:rPr>
                        <a:t>vivo</a:t>
                      </a:r>
                      <a:endParaRPr lang="zh-CN" altLang="en-US" sz="16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</a:p>
                  </a:txBody>
                  <a:tcPr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4839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rgbClr val="1C1C1C"/>
                          </a:solidFill>
                        </a:rPr>
                        <a:t>oppo</a:t>
                      </a:r>
                      <a:endParaRPr lang="zh-CN" altLang="en-US" sz="16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</a:p>
                  </a:txBody>
                  <a:tcPr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4839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rgbClr val="1C1C1C"/>
                          </a:solidFill>
                        </a:rPr>
                        <a:t>Huawei</a:t>
                      </a:r>
                      <a:endParaRPr lang="zh-CN" altLang="en-US" sz="16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</a:p>
                  </a:txBody>
                  <a:tcPr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4839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rgbClr val="1C1C1C"/>
                          </a:solidFill>
                        </a:rPr>
                        <a:t>UC</a:t>
                      </a:r>
                      <a:endParaRPr lang="zh-CN" altLang="en-US" sz="16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PWA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4839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rgbClr val="1C1C1C"/>
                          </a:solidFill>
                        </a:rPr>
                        <a:t>QQ</a:t>
                      </a:r>
                      <a:endParaRPr lang="zh-CN" altLang="en-US" sz="1600" dirty="0">
                        <a:solidFill>
                          <a:srgbClr val="1C1C1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WebAR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、小游戏</a:t>
                      </a:r>
                    </a:p>
                  </a:txBody>
                  <a:tcPr>
                    <a:lnL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C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" name="动作按钮: 上一张 9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55372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竞品介绍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2252911" y="2104157"/>
          <a:ext cx="7056784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/>
                <a:gridCol w="5688632"/>
              </a:tblGrid>
              <a:tr h="36576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内容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20180201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拍照扫描题目、</a:t>
                      </a:r>
                      <a:r>
                        <a:rPr lang="en-US" altLang="zh-CN" dirty="0" err="1" smtClean="0"/>
                        <a:t>WiFi</a:t>
                      </a:r>
                      <a:r>
                        <a:rPr lang="zh-CN" altLang="en-US" dirty="0" smtClean="0"/>
                        <a:t>一键连、答题抢现金红包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20180315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识别红酒、视频中新增滤镜音乐等特效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20180327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大王卡免费上网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20180416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FM</a:t>
                      </a:r>
                      <a:r>
                        <a:rPr lang="zh-CN" altLang="en-US" dirty="0" smtClean="0"/>
                        <a:t>电台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20180508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搜索直达功能、</a:t>
                      </a:r>
                      <a:r>
                        <a:rPr lang="en-US" altLang="zh-CN" dirty="0" smtClean="0"/>
                        <a:t>AR</a:t>
                      </a:r>
                      <a:r>
                        <a:rPr lang="zh-CN" altLang="en-US" dirty="0" smtClean="0"/>
                        <a:t>增强现实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20180521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AR</a:t>
                      </a:r>
                      <a:r>
                        <a:rPr lang="zh-CN" altLang="en-US" dirty="0" smtClean="0"/>
                        <a:t>新功能：发现附近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20180604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AR</a:t>
                      </a:r>
                      <a:r>
                        <a:rPr lang="zh-CN" altLang="en-US" dirty="0" smtClean="0"/>
                        <a:t>足球游戏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20180622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世界杯活动</a:t>
                      </a:r>
                      <a:r>
                        <a:rPr lang="en-US" altLang="zh-CN" dirty="0" smtClean="0"/>
                        <a:t>:</a:t>
                      </a:r>
                      <a:r>
                        <a:rPr lang="zh-CN" altLang="en-US" dirty="0" smtClean="0"/>
                        <a:t>竞猜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20180630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图集故事、扫一扫查翻译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308695" y="1241590"/>
            <a:ext cx="373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+mn-ea"/>
                <a:ea typeface="+mn-ea"/>
              </a:rPr>
              <a:t>QQ</a:t>
            </a:r>
            <a:r>
              <a:rPr lang="zh-CN" altLang="en-US" sz="2000" dirty="0" smtClean="0">
                <a:latin typeface="+mn-ea"/>
                <a:ea typeface="+mn-ea"/>
              </a:rPr>
              <a:t>近两个季度发版情况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87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/>
          <p:cNvSpPr/>
          <p:nvPr/>
        </p:nvSpPr>
        <p:spPr bwMode="auto">
          <a:xfrm>
            <a:off x="0" y="946270"/>
            <a:ext cx="11328078" cy="5332963"/>
          </a:xfrm>
          <a:custGeom>
            <a:avLst/>
            <a:gdLst>
              <a:gd name="T0" fmla="*/ 0 w 4756"/>
              <a:gd name="T1" fmla="*/ 0 h 2239"/>
              <a:gd name="T2" fmla="*/ 3897 w 4756"/>
              <a:gd name="T3" fmla="*/ 0 h 2239"/>
              <a:gd name="T4" fmla="*/ 4756 w 4756"/>
              <a:gd name="T5" fmla="*/ 1121 h 2239"/>
              <a:gd name="T6" fmla="*/ 3897 w 4756"/>
              <a:gd name="T7" fmla="*/ 2239 h 2239"/>
              <a:gd name="T8" fmla="*/ 0 w 4756"/>
              <a:gd name="T9" fmla="*/ 2239 h 2239"/>
              <a:gd name="T10" fmla="*/ 0 w 4756"/>
              <a:gd name="T11" fmla="*/ 0 h 2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56" h="2239">
                <a:moveTo>
                  <a:pt x="0" y="0"/>
                </a:moveTo>
                <a:lnTo>
                  <a:pt x="3897" y="0"/>
                </a:lnTo>
                <a:lnTo>
                  <a:pt x="4756" y="1121"/>
                </a:lnTo>
                <a:lnTo>
                  <a:pt x="3897" y="2239"/>
                </a:lnTo>
                <a:lnTo>
                  <a:pt x="0" y="2239"/>
                </a:lnTo>
                <a:lnTo>
                  <a:pt x="0" y="0"/>
                </a:lnTo>
                <a:close/>
              </a:path>
            </a:pathLst>
          </a:custGeom>
          <a:solidFill>
            <a:srgbClr val="008CD7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 dirty="0"/>
          </a:p>
        </p:txBody>
      </p:sp>
      <p:sp>
        <p:nvSpPr>
          <p:cNvPr id="18" name="Freeform 7"/>
          <p:cNvSpPr/>
          <p:nvPr/>
        </p:nvSpPr>
        <p:spPr bwMode="auto">
          <a:xfrm>
            <a:off x="5942716" y="-4087"/>
            <a:ext cx="4620789" cy="7240824"/>
          </a:xfrm>
          <a:custGeom>
            <a:avLst/>
            <a:gdLst>
              <a:gd name="T0" fmla="*/ 0 w 1940"/>
              <a:gd name="T1" fmla="*/ 0 h 3040"/>
              <a:gd name="T2" fmla="*/ 774 w 1940"/>
              <a:gd name="T3" fmla="*/ 0 h 3040"/>
              <a:gd name="T4" fmla="*/ 1938 w 1940"/>
              <a:gd name="T5" fmla="*/ 1537 h 3040"/>
              <a:gd name="T6" fmla="*/ 1940 w 1940"/>
              <a:gd name="T7" fmla="*/ 1537 h 3040"/>
              <a:gd name="T8" fmla="*/ 774 w 1940"/>
              <a:gd name="T9" fmla="*/ 3040 h 3040"/>
              <a:gd name="T10" fmla="*/ 0 w 1940"/>
              <a:gd name="T11" fmla="*/ 3040 h 3040"/>
              <a:gd name="T12" fmla="*/ 1167 w 1940"/>
              <a:gd name="T13" fmla="*/ 1537 h 3040"/>
              <a:gd name="T14" fmla="*/ 0 w 1940"/>
              <a:gd name="T15" fmla="*/ 0 h 30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40" h="3040">
                <a:moveTo>
                  <a:pt x="0" y="0"/>
                </a:moveTo>
                <a:lnTo>
                  <a:pt x="774" y="0"/>
                </a:lnTo>
                <a:lnTo>
                  <a:pt x="1938" y="1537"/>
                </a:lnTo>
                <a:lnTo>
                  <a:pt x="1940" y="1537"/>
                </a:lnTo>
                <a:lnTo>
                  <a:pt x="774" y="3040"/>
                </a:lnTo>
                <a:lnTo>
                  <a:pt x="0" y="3040"/>
                </a:lnTo>
                <a:lnTo>
                  <a:pt x="1167" y="1537"/>
                </a:lnTo>
                <a:lnTo>
                  <a:pt x="0" y="0"/>
                </a:lnTo>
                <a:close/>
              </a:path>
            </a:pathLst>
          </a:custGeom>
          <a:solidFill>
            <a:srgbClr val="82B1E5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838200" y="4466783"/>
            <a:ext cx="68183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838200" y="4507423"/>
            <a:ext cx="6818313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500" cap="all" dirty="0">
                <a:solidFill>
                  <a:schemeClr val="bg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Thank you to READ</a:t>
            </a:r>
            <a:endParaRPr lang="zh-CN" altLang="en-US" sz="2500" cap="all" dirty="0">
              <a:solidFill>
                <a:schemeClr val="bg1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259"/>
          <p:cNvSpPr>
            <a:spLocks noChangeArrowheads="1"/>
          </p:cNvSpPr>
          <p:nvPr/>
        </p:nvSpPr>
        <p:spPr bwMode="auto">
          <a:xfrm>
            <a:off x="812751" y="2910761"/>
            <a:ext cx="6408712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9600" cap="all" spc="3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感谢阅读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30" y="494806"/>
            <a:ext cx="1960364" cy="644120"/>
          </a:xfrm>
          <a:prstGeom prst="rect">
            <a:avLst/>
          </a:prstGeom>
        </p:spPr>
      </p:pic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竞品介绍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610880"/>
              </p:ext>
            </p:extLst>
          </p:nvPr>
        </p:nvGraphicFramePr>
        <p:xfrm>
          <a:off x="1919233" y="2499226"/>
          <a:ext cx="566226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316"/>
                <a:gridCol w="4072953"/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内容</a:t>
                      </a:r>
                      <a:endParaRPr lang="zh-CN" altLang="en-US" dirty="0"/>
                    </a:p>
                  </a:txBody>
                  <a:tcPr/>
                </a:tc>
              </a:tr>
              <a:tr h="0">
                <a:tc rowSpan="3">
                  <a:txBody>
                    <a:bodyPr/>
                    <a:lstStyle/>
                    <a:p>
                      <a:r>
                        <a:rPr lang="en-US" altLang="zh-CN" dirty="0" smtClean="0"/>
                        <a:t>20180601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页内查找</a:t>
                      </a:r>
                      <a:endParaRPr lang="zh-CN" altLang="en-US" dirty="0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网址安全检测</a:t>
                      </a:r>
                      <a:endParaRPr lang="zh-CN" altLang="en-US" dirty="0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手势缩放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549706" y="1480474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+mn-ea"/>
                <a:ea typeface="+mn-ea"/>
              </a:rPr>
              <a:t>OPPO</a:t>
            </a:r>
            <a:r>
              <a:rPr lang="zh-CN" altLang="en-US" sz="2000" dirty="0" smtClean="0">
                <a:latin typeface="+mn-ea"/>
                <a:ea typeface="+mn-ea"/>
              </a:rPr>
              <a:t>近一个季度发版情况</a:t>
            </a:r>
            <a:endParaRPr lang="zh-CN" altLang="en-US" sz="2000" dirty="0">
              <a:latin typeface="+mn-ea"/>
              <a:ea typeface="+mn-ea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387923"/>
              </p:ext>
            </p:extLst>
          </p:nvPr>
        </p:nvGraphicFramePr>
        <p:xfrm>
          <a:off x="1919234" y="5671832"/>
          <a:ext cx="570929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515"/>
                <a:gridCol w="4106780"/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内容</a:t>
                      </a:r>
                      <a:endParaRPr lang="zh-CN" altLang="en-US" dirty="0"/>
                    </a:p>
                  </a:txBody>
                  <a:tcPr/>
                </a:tc>
              </a:tr>
              <a:tr h="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20180626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内核优化升级，上网更流畅、</a:t>
                      </a:r>
                      <a:endParaRPr lang="zh-CN" altLang="en-US" dirty="0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防第三方调起优化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477698" y="4891314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latin typeface="+mn-ea"/>
                <a:ea typeface="+mn-ea"/>
              </a:rPr>
              <a:t>华为近一个季度发版情况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518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4917207" y="3347940"/>
            <a:ext cx="4021761" cy="536770"/>
          </a:xfrm>
          <a:prstGeom prst="roundRect">
            <a:avLst>
              <a:gd name="adj" fmla="val 50000"/>
            </a:avLst>
          </a:prstGeom>
          <a:solidFill>
            <a:srgbClr val="82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758536" y="3333523"/>
            <a:ext cx="1960880" cy="60769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新功能分析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3986107" y="3332963"/>
            <a:ext cx="714280" cy="588896"/>
          </a:xfrm>
          <a:prstGeom prst="roundRect">
            <a:avLst/>
          </a:prstGeom>
          <a:solidFill>
            <a:srgbClr val="008CD7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2800" dirty="0">
              <a:latin typeface="Impact" panose="020B080603090205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bldLvl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3472540" y="1840589"/>
            <a:ext cx="3715908" cy="2077591"/>
          </a:xfrm>
          <a:prstGeom prst="parallelogram">
            <a:avLst>
              <a:gd name="adj" fmla="val 35443"/>
            </a:avLst>
          </a:prstGeom>
          <a:blipFill dpi="0" rotWithShape="1">
            <a:blip r:embed="rId3" cstate="screen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317" tIns="22659" rIns="45317" bIns="22659" rtlCol="0" anchor="ctr"/>
          <a:lstStyle/>
          <a:p>
            <a:pPr algn="ctr"/>
            <a:endParaRPr lang="zh-CN" altLang="en-US" sz="82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6249702" y="1250486"/>
            <a:ext cx="3961098" cy="2214678"/>
          </a:xfrm>
          <a:prstGeom prst="parallelogram">
            <a:avLst>
              <a:gd name="adj" fmla="val 35443"/>
            </a:avLst>
          </a:prstGeom>
          <a:solidFill>
            <a:srgbClr val="82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317" tIns="22659" rIns="45317" bIns="22659" rtlCol="0" anchor="ctr"/>
          <a:lstStyle/>
          <a:p>
            <a:pPr algn="ctr"/>
            <a:endParaRPr lang="zh-CN" altLang="en-US" sz="82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3035241" y="4569999"/>
            <a:ext cx="3961098" cy="2214678"/>
          </a:xfrm>
          <a:prstGeom prst="parallelogram">
            <a:avLst>
              <a:gd name="adj" fmla="val 35443"/>
            </a:avLst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317" tIns="22659" rIns="45317" bIns="22659" rtlCol="0" anchor="ctr"/>
          <a:lstStyle/>
          <a:p>
            <a:pPr algn="ctr"/>
            <a:endParaRPr lang="zh-CN" altLang="en-US" sz="82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6175506" y="3783595"/>
            <a:ext cx="3715908" cy="2077591"/>
          </a:xfrm>
          <a:prstGeom prst="parallelogram">
            <a:avLst>
              <a:gd name="adj" fmla="val 35443"/>
            </a:avLst>
          </a:prstGeom>
          <a:blipFill dpi="0" rotWithShape="1">
            <a:blip r:embed="rId4" cstate="screen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317" tIns="22659" rIns="45317" bIns="22659" rtlCol="0" anchor="ctr"/>
          <a:lstStyle/>
          <a:p>
            <a:pPr algn="ctr"/>
            <a:endParaRPr lang="zh-CN" altLang="en-US" sz="82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9625413" y="3043263"/>
            <a:ext cx="368485" cy="502182"/>
          </a:xfrm>
          <a:prstGeom prst="chevron">
            <a:avLst/>
          </a:prstGeom>
          <a:solidFill>
            <a:srgbClr val="82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317" tIns="22659" rIns="45317" bIns="22659" rtlCol="0" anchor="ctr"/>
          <a:lstStyle/>
          <a:p>
            <a:pPr algn="ctr"/>
            <a:endParaRPr lang="zh-CN" altLang="en-US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 flipH="1">
            <a:off x="2905856" y="3415998"/>
            <a:ext cx="368485" cy="502182"/>
          </a:xfrm>
          <a:prstGeom prst="chevro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317" tIns="22659" rIns="45317" bIns="22659" rtlCol="0" anchor="ctr"/>
          <a:lstStyle/>
          <a:p>
            <a:pPr algn="ctr"/>
            <a:endParaRPr lang="zh-CN" altLang="en-US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>
            <a:spLocks noChangeArrowheads="1"/>
          </p:cNvSpPr>
          <p:nvPr/>
        </p:nvSpPr>
        <p:spPr bwMode="auto">
          <a:xfrm>
            <a:off x="493563" y="4759225"/>
            <a:ext cx="2804029" cy="30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通过图表对比各竞品中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vivo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不具备的功能。</a:t>
            </a:r>
            <a:endParaRPr lang="en-GB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27430" y="4246245"/>
            <a:ext cx="228663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</a:rPr>
              <a:t>2.1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</a:rPr>
              <a:t>竞品新功能</a:t>
            </a: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9796006" y="3985433"/>
            <a:ext cx="2804029" cy="28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具体详述各功能描述及竞品图例。</a:t>
            </a:r>
            <a:endParaRPr lang="en-GB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796145" y="3472180"/>
            <a:ext cx="244411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</a:rPr>
              <a:t>2.2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</a:rPr>
              <a:t>新功能详解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21" name="任意多边形 20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4" name="TextBox 41"/>
            <p:cNvSpPr txBox="1"/>
            <p:nvPr/>
          </p:nvSpPr>
          <p:spPr>
            <a:xfrm>
              <a:off x="1969590" y="301131"/>
              <a:ext cx="17068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+mn-ea"/>
                  <a:ea typeface="+mn-ea"/>
                  <a:sym typeface="+mn-ea"/>
                </a:rPr>
                <a:t>新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</a:rPr>
                <a:t>功能分析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8" name="动作按钮: 上一张 17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6" grpId="0" animBg="1"/>
      <p:bldP spid="17" grpId="0" animBg="1"/>
      <p:bldP spid="28" grpId="0"/>
      <p:bldP spid="29" grpId="0"/>
      <p:bldP spid="30" grpId="0"/>
      <p:bldP spid="31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4536</Words>
  <Application>Microsoft Office PowerPoint</Application>
  <PresentationFormat>自定义</PresentationFormat>
  <Paragraphs>1153</Paragraphs>
  <Slides>60</Slides>
  <Notes>60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2" baseType="lpstr">
      <vt:lpstr>Segoe UI Emoji</vt:lpstr>
      <vt:lpstr>方正兰亭黑_GBK</vt:lpstr>
      <vt:lpstr>宋体</vt:lpstr>
      <vt:lpstr>微软雅黑</vt:lpstr>
      <vt:lpstr>Arial</vt:lpstr>
      <vt:lpstr>Calibri</vt:lpstr>
      <vt:lpstr>Cambria Math</vt:lpstr>
      <vt:lpstr>Franklin Gothic Book</vt:lpstr>
      <vt:lpstr>Franklin Gothic Medium</vt:lpstr>
      <vt:lpstr>Impact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绿色清新</dc:title>
  <dc:creator/>
  <cp:keywords>第一PPT www.1ppt.com</cp:keywords>
  <cp:lastModifiedBy/>
  <cp:revision>107</cp:revision>
  <dcterms:created xsi:type="dcterms:W3CDTF">2016-09-15T16:21:00Z</dcterms:created>
  <dcterms:modified xsi:type="dcterms:W3CDTF">2018-08-13T14:37:49Z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